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11" r:id="rId3"/>
  </p:sldMasterIdLst>
  <p:notesMasterIdLst>
    <p:notesMasterId r:id="rId83"/>
  </p:notesMasterIdLst>
  <p:handoutMasterIdLst>
    <p:handoutMasterId r:id="rId84"/>
  </p:handoutMasterIdLst>
  <p:sldIdLst>
    <p:sldId id="354" r:id="rId4"/>
    <p:sldId id="709" r:id="rId5"/>
    <p:sldId id="398" r:id="rId6"/>
    <p:sldId id="399" r:id="rId7"/>
    <p:sldId id="661" r:id="rId8"/>
    <p:sldId id="550" r:id="rId9"/>
    <p:sldId id="664" r:id="rId10"/>
    <p:sldId id="615" r:id="rId11"/>
    <p:sldId id="616" r:id="rId12"/>
    <p:sldId id="400" r:id="rId13"/>
    <p:sldId id="430" r:id="rId14"/>
    <p:sldId id="551" r:id="rId15"/>
    <p:sldId id="552" r:id="rId16"/>
    <p:sldId id="437" r:id="rId17"/>
    <p:sldId id="573" r:id="rId18"/>
    <p:sldId id="574" r:id="rId19"/>
    <p:sldId id="575" r:id="rId20"/>
    <p:sldId id="576" r:id="rId21"/>
    <p:sldId id="711" r:id="rId22"/>
    <p:sldId id="712" r:id="rId23"/>
    <p:sldId id="713" r:id="rId24"/>
    <p:sldId id="567" r:id="rId25"/>
    <p:sldId id="568" r:id="rId26"/>
    <p:sldId id="596" r:id="rId27"/>
    <p:sldId id="597" r:id="rId28"/>
    <p:sldId id="598" r:id="rId29"/>
    <p:sldId id="600" r:id="rId30"/>
    <p:sldId id="708" r:id="rId31"/>
    <p:sldId id="601" r:id="rId32"/>
    <p:sldId id="605" r:id="rId33"/>
    <p:sldId id="660" r:id="rId34"/>
    <p:sldId id="714" r:id="rId35"/>
    <p:sldId id="606" r:id="rId36"/>
    <p:sldId id="607" r:id="rId37"/>
    <p:sldId id="608" r:id="rId38"/>
    <p:sldId id="609" r:id="rId39"/>
    <p:sldId id="610" r:id="rId40"/>
    <p:sldId id="611" r:id="rId41"/>
    <p:sldId id="612" r:id="rId42"/>
    <p:sldId id="613" r:id="rId43"/>
    <p:sldId id="715" r:id="rId44"/>
    <p:sldId id="710" r:id="rId45"/>
    <p:sldId id="572" r:id="rId46"/>
    <p:sldId id="508" r:id="rId47"/>
    <p:sldId id="505" r:id="rId48"/>
    <p:sldId id="506" r:id="rId49"/>
    <p:sldId id="507" r:id="rId50"/>
    <p:sldId id="727" r:id="rId51"/>
    <p:sldId id="728" r:id="rId52"/>
    <p:sldId id="721" r:id="rId53"/>
    <p:sldId id="521" r:id="rId54"/>
    <p:sldId id="512" r:id="rId55"/>
    <p:sldId id="520" r:id="rId56"/>
    <p:sldId id="522" r:id="rId57"/>
    <p:sldId id="626" r:id="rId58"/>
    <p:sldId id="513" r:id="rId59"/>
    <p:sldId id="431" r:id="rId60"/>
    <p:sldId id="432" r:id="rId61"/>
    <p:sldId id="554" r:id="rId62"/>
    <p:sldId id="555" r:id="rId63"/>
    <p:sldId id="592" r:id="rId64"/>
    <p:sldId id="694" r:id="rId65"/>
    <p:sldId id="594" r:id="rId66"/>
    <p:sldId id="595" r:id="rId67"/>
    <p:sldId id="516" r:id="rId68"/>
    <p:sldId id="517" r:id="rId69"/>
    <p:sldId id="483" r:id="rId70"/>
    <p:sldId id="557" r:id="rId71"/>
    <p:sldId id="558" r:id="rId72"/>
    <p:sldId id="658" r:id="rId73"/>
    <p:sldId id="725" r:id="rId74"/>
    <p:sldId id="564" r:id="rId75"/>
    <p:sldId id="659" r:id="rId76"/>
    <p:sldId id="563" r:id="rId77"/>
    <p:sldId id="662" r:id="rId78"/>
    <p:sldId id="663" r:id="rId79"/>
    <p:sldId id="565" r:id="rId80"/>
    <p:sldId id="566" r:id="rId81"/>
    <p:sldId id="726" r:id="rId82"/>
  </p:sldIdLst>
  <p:sldSz cx="9144000" cy="6858000" type="screen4x3"/>
  <p:notesSz cx="6400800" cy="8686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p:cViewPr varScale="1">
        <p:scale>
          <a:sx n="58" d="100"/>
          <a:sy n="58" d="100"/>
        </p:scale>
        <p:origin x="1232" y="40"/>
      </p:cViewPr>
      <p:guideLst>
        <p:guide orient="horz" pos="2160"/>
        <p:guide pos="2880"/>
      </p:guideLst>
    </p:cSldViewPr>
  </p:slideViewPr>
  <p:notesTextViewPr>
    <p:cViewPr>
      <p:scale>
        <a:sx n="1" d="1"/>
        <a:sy n="1" d="1"/>
      </p:scale>
      <p:origin x="0" y="0"/>
    </p:cViewPr>
  </p:notesTextViewPr>
  <p:sorterViewPr>
    <p:cViewPr>
      <p:scale>
        <a:sx n="70" d="100"/>
        <a:sy n="70" d="100"/>
      </p:scale>
      <p:origin x="0" y="-157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handoutMaster" Target="handoutMasters/handoutMaster1.xml"/><Relationship Id="rId89"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elanger" userId="1196c6d2e2e9fdee" providerId="LiveId" clId="{5F72DC2A-0C21-4965-85C2-A5556BD35ABA}"/>
    <pc:docChg chg="custSel delSld modSld">
      <pc:chgData name="David Belanger" userId="1196c6d2e2e9fdee" providerId="LiveId" clId="{5F72DC2A-0C21-4965-85C2-A5556BD35ABA}" dt="2019-01-23T13:11:39.615" v="84" actId="2696"/>
      <pc:docMkLst>
        <pc:docMk/>
      </pc:docMkLst>
      <pc:sldChg chg="modSp">
        <pc:chgData name="David Belanger" userId="1196c6d2e2e9fdee" providerId="LiveId" clId="{5F72DC2A-0C21-4965-85C2-A5556BD35ABA}" dt="2019-01-22T22:20:44.066" v="81" actId="20577"/>
        <pc:sldMkLst>
          <pc:docMk/>
          <pc:sldMk cId="3393133932" sldId="398"/>
        </pc:sldMkLst>
        <pc:spChg chg="mod">
          <ac:chgData name="David Belanger" userId="1196c6d2e2e9fdee" providerId="LiveId" clId="{5F72DC2A-0C21-4965-85C2-A5556BD35ABA}" dt="2019-01-22T22:20:44.066" v="81" actId="20577"/>
          <ac:spMkLst>
            <pc:docMk/>
            <pc:sldMk cId="3393133932" sldId="398"/>
            <ac:spMk id="3" creationId="{00000000-0000-0000-0000-000000000000}"/>
          </ac:spMkLst>
        </pc:spChg>
      </pc:sldChg>
      <pc:sldChg chg="del">
        <pc:chgData name="David Belanger" userId="1196c6d2e2e9fdee" providerId="LiveId" clId="{5F72DC2A-0C21-4965-85C2-A5556BD35ABA}" dt="2019-01-23T13:11:39.599" v="82" actId="2696"/>
        <pc:sldMkLst>
          <pc:docMk/>
          <pc:sldMk cId="1284856356" sldId="560"/>
        </pc:sldMkLst>
      </pc:sldChg>
      <pc:sldChg chg="del">
        <pc:chgData name="David Belanger" userId="1196c6d2e2e9fdee" providerId="LiveId" clId="{5F72DC2A-0C21-4965-85C2-A5556BD35ABA}" dt="2019-01-23T13:11:39.615" v="84" actId="2696"/>
        <pc:sldMkLst>
          <pc:docMk/>
          <pc:sldMk cId="3332053389" sldId="562"/>
        </pc:sldMkLst>
      </pc:sldChg>
      <pc:sldChg chg="modSp">
        <pc:chgData name="David Belanger" userId="1196c6d2e2e9fdee" providerId="LiveId" clId="{5F72DC2A-0C21-4965-85C2-A5556BD35ABA}" dt="2019-01-22T20:11:47.333" v="41" actId="20577"/>
        <pc:sldMkLst>
          <pc:docMk/>
          <pc:sldMk cId="907555178" sldId="615"/>
        </pc:sldMkLst>
        <pc:spChg chg="mod">
          <ac:chgData name="David Belanger" userId="1196c6d2e2e9fdee" providerId="LiveId" clId="{5F72DC2A-0C21-4965-85C2-A5556BD35ABA}" dt="2019-01-22T20:11:47.333" v="41" actId="20577"/>
          <ac:spMkLst>
            <pc:docMk/>
            <pc:sldMk cId="907555178" sldId="615"/>
            <ac:spMk id="2" creationId="{00000000-0000-0000-0000-000000000000}"/>
          </ac:spMkLst>
        </pc:spChg>
      </pc:sldChg>
      <pc:sldChg chg="modSp">
        <pc:chgData name="David Belanger" userId="1196c6d2e2e9fdee" providerId="LiveId" clId="{5F72DC2A-0C21-4965-85C2-A5556BD35ABA}" dt="2019-01-22T20:12:15.502" v="54" actId="20577"/>
        <pc:sldMkLst>
          <pc:docMk/>
          <pc:sldMk cId="4187208743" sldId="616"/>
        </pc:sldMkLst>
        <pc:spChg chg="mod">
          <ac:chgData name="David Belanger" userId="1196c6d2e2e9fdee" providerId="LiveId" clId="{5F72DC2A-0C21-4965-85C2-A5556BD35ABA}" dt="2019-01-22T20:12:15.502" v="54" actId="20577"/>
          <ac:spMkLst>
            <pc:docMk/>
            <pc:sldMk cId="4187208743" sldId="616"/>
            <ac:spMk id="2" creationId="{00000000-0000-0000-0000-000000000000}"/>
          </ac:spMkLst>
        </pc:spChg>
      </pc:sldChg>
      <pc:sldChg chg="del">
        <pc:chgData name="David Belanger" userId="1196c6d2e2e9fdee" providerId="LiveId" clId="{5F72DC2A-0C21-4965-85C2-A5556BD35ABA}" dt="2019-01-23T13:11:39.615" v="83" actId="2696"/>
        <pc:sldMkLst>
          <pc:docMk/>
          <pc:sldMk cId="949288377" sldId="723"/>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file:///E:\Ram\Stevens\Semester%202%20-%20Spring%2015\Big%20Data%20Seminar%20BIA%20678\Project\SystemTime1.xlsx" TargetMode="External"/><Relationship Id="rId1" Type="http://schemas.openxmlformats.org/officeDocument/2006/relationships/image" Target="../media/image44.jpeg"/></Relationships>
</file>

<file path=ppt/charts/_rels/chart2.xml.rels><?xml version="1.0" encoding="UTF-8" standalone="yes"?>
<Relationships xmlns="http://schemas.openxmlformats.org/package/2006/relationships"><Relationship Id="rId2" Type="http://schemas.openxmlformats.org/officeDocument/2006/relationships/oleObject" Target="file:///E:\Ram\Stevens\Semester%202%20-%20Spring%2015\Big%20Data%20Seminar%20BIA%20678\Project\SystemTime1.xlsx" TargetMode="External"/><Relationship Id="rId1" Type="http://schemas.openxmlformats.org/officeDocument/2006/relationships/image" Target="../media/image44.jpe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120" normalizeH="0" baseline="0">
                <a:solidFill>
                  <a:schemeClr val="dk1"/>
                </a:solidFill>
                <a:latin typeface="+mn-lt"/>
                <a:ea typeface="+mn-ea"/>
                <a:cs typeface="+mn-cs"/>
              </a:defRPr>
            </a:pPr>
            <a:r>
              <a:rPr lang="en-US" sz="1400"/>
              <a:t>Algorithm Comparison on Nursery Dataset (LOCAL)</a:t>
            </a:r>
          </a:p>
        </c:rich>
      </c:tx>
      <c:overlay val="0"/>
      <c:spPr>
        <a:noFill/>
        <a:ln>
          <a:noFill/>
        </a:ln>
        <a:effectLst/>
      </c:spPr>
    </c:title>
    <c:autoTitleDeleted val="0"/>
    <c:plotArea>
      <c:layout/>
      <c:lineChart>
        <c:grouping val="standard"/>
        <c:varyColors val="0"/>
        <c:ser>
          <c:idx val="0"/>
          <c:order val="0"/>
          <c:tx>
            <c:strRef>
              <c:f>[SystemTime1.xlsx]CART!$B$2</c:f>
              <c:strCache>
                <c:ptCount val="1"/>
                <c:pt idx="0">
                  <c:v>CART (LOCAL)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[SystemTime1.xlsx]CART!$E$5:$E$8</c:f>
              <c:numCache>
                <c:formatCode>General</c:formatCode>
                <c:ptCount val="4"/>
                <c:pt idx="0">
                  <c:v>0.06</c:v>
                </c:pt>
                <c:pt idx="1">
                  <c:v>0.06</c:v>
                </c:pt>
                <c:pt idx="2">
                  <c:v>0.08</c:v>
                </c:pt>
                <c:pt idx="3">
                  <c:v>0.09</c:v>
                </c:pt>
              </c:numCache>
            </c:numRef>
          </c:val>
          <c:smooth val="0"/>
          <c:extLst>
            <c:ext xmlns:c16="http://schemas.microsoft.com/office/drawing/2014/chart" uri="{C3380CC4-5D6E-409C-BE32-E72D297353CC}">
              <c16:uniqueId val="{00000000-2A04-464E-85B6-3631DE94D907}"/>
            </c:ext>
          </c:extLst>
        </c:ser>
        <c:ser>
          <c:idx val="1"/>
          <c:order val="1"/>
          <c:tx>
            <c:strRef>
              <c:f>'[SystemTime1.xlsx]RANDOM FOREST'!$B$2:$E$2</c:f>
              <c:strCache>
                <c:ptCount val="1"/>
                <c:pt idx="0">
                  <c:v>RANDOM FOREST (LOCAL)</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'[SystemTime1.xlsx]RANDOM FOREST'!$E$5:$E$8</c:f>
              <c:numCache>
                <c:formatCode>General</c:formatCode>
                <c:ptCount val="4"/>
                <c:pt idx="0">
                  <c:v>0.04</c:v>
                </c:pt>
                <c:pt idx="1">
                  <c:v>7.0000000000000007E-2</c:v>
                </c:pt>
                <c:pt idx="2">
                  <c:v>0.18</c:v>
                </c:pt>
                <c:pt idx="3">
                  <c:v>6.13</c:v>
                </c:pt>
              </c:numCache>
            </c:numRef>
          </c:val>
          <c:smooth val="0"/>
          <c:extLst>
            <c:ext xmlns:c16="http://schemas.microsoft.com/office/drawing/2014/chart" uri="{C3380CC4-5D6E-409C-BE32-E72D297353CC}">
              <c16:uniqueId val="{00000001-2A04-464E-85B6-3631DE94D907}"/>
            </c:ext>
          </c:extLst>
        </c:ser>
        <c:ser>
          <c:idx val="2"/>
          <c:order val="2"/>
          <c:tx>
            <c:strRef>
              <c:f>'[SystemTime1.xlsx]K-NN'!$B$2:$E$2</c:f>
              <c:strCache>
                <c:ptCount val="1"/>
                <c:pt idx="0">
                  <c:v>K-NN (LOCAL)</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'[SystemTime1.xlsx]K-NN'!$E$5:$E$8</c:f>
              <c:numCache>
                <c:formatCode>General</c:formatCode>
                <c:ptCount val="4"/>
                <c:pt idx="0">
                  <c:v>0.02</c:v>
                </c:pt>
                <c:pt idx="1">
                  <c:v>0.02</c:v>
                </c:pt>
                <c:pt idx="2">
                  <c:v>0.06</c:v>
                </c:pt>
                <c:pt idx="3">
                  <c:v>0.25</c:v>
                </c:pt>
              </c:numCache>
            </c:numRef>
          </c:val>
          <c:smooth val="0"/>
          <c:extLst>
            <c:ext xmlns:c16="http://schemas.microsoft.com/office/drawing/2014/chart" uri="{C3380CC4-5D6E-409C-BE32-E72D297353CC}">
              <c16:uniqueId val="{00000002-2A04-464E-85B6-3631DE94D907}"/>
            </c:ext>
          </c:extLst>
        </c:ser>
        <c:ser>
          <c:idx val="3"/>
          <c:order val="3"/>
          <c:tx>
            <c:strRef>
              <c:f>'[SystemTime1.xlsx]NAIVE BAYES'!$B$2:$E$2</c:f>
              <c:strCache>
                <c:ptCount val="1"/>
                <c:pt idx="0">
                  <c:v>NAÏVE BAYES (LOCAL)</c:v>
                </c:pt>
              </c:strCache>
            </c:strRef>
          </c:tx>
          <c:spPr>
            <a:ln w="22225" cap="rnd">
              <a:solidFill>
                <a:schemeClr val="accent4"/>
              </a:solidFill>
              <a:round/>
            </a:ln>
            <a:effectLst/>
          </c:spPr>
          <c:marker>
            <c:symbol val="x"/>
            <c:size val="6"/>
            <c:spPr>
              <a:noFill/>
              <a:ln w="9525">
                <a:solidFill>
                  <a:schemeClr val="accent4"/>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'[SystemTime1.xlsx]NAIVE BAYES'!$E$5:$E$8</c:f>
              <c:numCache>
                <c:formatCode>General</c:formatCode>
                <c:ptCount val="4"/>
                <c:pt idx="0">
                  <c:v>0.01</c:v>
                </c:pt>
                <c:pt idx="1">
                  <c:v>0.01</c:v>
                </c:pt>
                <c:pt idx="2">
                  <c:v>0.03</c:v>
                </c:pt>
                <c:pt idx="3">
                  <c:v>0.03</c:v>
                </c:pt>
              </c:numCache>
            </c:numRef>
          </c:val>
          <c:smooth val="0"/>
          <c:extLst>
            <c:ext xmlns:c16="http://schemas.microsoft.com/office/drawing/2014/chart" uri="{C3380CC4-5D6E-409C-BE32-E72D297353CC}">
              <c16:uniqueId val="{00000003-2A04-464E-85B6-3631DE94D907}"/>
            </c:ext>
          </c:extLst>
        </c:ser>
        <c:ser>
          <c:idx val="4"/>
          <c:order val="4"/>
          <c:tx>
            <c:strRef>
              <c:f>'[SystemTime1.xlsx]LOGISTIC REGRESSION'!$B$2:$E$2</c:f>
              <c:strCache>
                <c:ptCount val="1"/>
                <c:pt idx="0">
                  <c:v>LOGISTIC REGRESSION (LOCAL)</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'[SystemTime1.xlsx]LOGISTIC REGRESSION'!$E$5:$E$8</c:f>
              <c:numCache>
                <c:formatCode>General</c:formatCode>
                <c:ptCount val="4"/>
                <c:pt idx="0">
                  <c:v>0.02</c:v>
                </c:pt>
                <c:pt idx="1">
                  <c:v>0.02</c:v>
                </c:pt>
                <c:pt idx="2">
                  <c:v>0.03</c:v>
                </c:pt>
                <c:pt idx="3">
                  <c:v>0.1</c:v>
                </c:pt>
              </c:numCache>
            </c:numRef>
          </c:val>
          <c:smooth val="0"/>
          <c:extLst>
            <c:ext xmlns:c16="http://schemas.microsoft.com/office/drawing/2014/chart" uri="{C3380CC4-5D6E-409C-BE32-E72D297353CC}">
              <c16:uniqueId val="{00000004-2A04-464E-85B6-3631DE94D907}"/>
            </c:ext>
          </c:extLst>
        </c:ser>
        <c:ser>
          <c:idx val="5"/>
          <c:order val="5"/>
          <c:tx>
            <c:strRef>
              <c:f>'[SystemTime1.xlsx]K-MEANS'!$B$2:$E$2</c:f>
              <c:strCache>
                <c:ptCount val="1"/>
                <c:pt idx="0">
                  <c:v>K-MEANS (LOCAL)</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'[SystemTime1.xlsx]K-MEANS'!$E$5:$E$8</c:f>
              <c:numCache>
                <c:formatCode>General</c:formatCode>
                <c:ptCount val="4"/>
                <c:pt idx="0">
                  <c:v>0.01</c:v>
                </c:pt>
                <c:pt idx="1">
                  <c:v>0.01</c:v>
                </c:pt>
                <c:pt idx="2">
                  <c:v>0.02</c:v>
                </c:pt>
                <c:pt idx="3">
                  <c:v>0.36</c:v>
                </c:pt>
              </c:numCache>
            </c:numRef>
          </c:val>
          <c:smooth val="0"/>
          <c:extLst>
            <c:ext xmlns:c16="http://schemas.microsoft.com/office/drawing/2014/chart" uri="{C3380CC4-5D6E-409C-BE32-E72D297353CC}">
              <c16:uniqueId val="{00000005-2A04-464E-85B6-3631DE94D907}"/>
            </c:ext>
          </c:extLst>
        </c:ser>
        <c:ser>
          <c:idx val="6"/>
          <c:order val="6"/>
          <c:tx>
            <c:strRef>
              <c:f>'[SystemTime1.xlsx]HEIRARCHICAL CLUSTERING'!$B$2:$E$2</c:f>
              <c:strCache>
                <c:ptCount val="1"/>
                <c:pt idx="0">
                  <c:v>HEIRARCHICAL CLUSTERING (LOCAL)</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'[SystemTime1.xlsx]HEIRARCHICAL CLUSTERING'!$E$5:$E$8</c:f>
              <c:numCache>
                <c:formatCode>General</c:formatCode>
                <c:ptCount val="4"/>
                <c:pt idx="0">
                  <c:v>0.03</c:v>
                </c:pt>
                <c:pt idx="1">
                  <c:v>0.11</c:v>
                </c:pt>
                <c:pt idx="2">
                  <c:v>0.75</c:v>
                </c:pt>
                <c:pt idx="3">
                  <c:v>4.72</c:v>
                </c:pt>
              </c:numCache>
            </c:numRef>
          </c:val>
          <c:smooth val="0"/>
          <c:extLst>
            <c:ext xmlns:c16="http://schemas.microsoft.com/office/drawing/2014/chart" uri="{C3380CC4-5D6E-409C-BE32-E72D297353CC}">
              <c16:uniqueId val="{00000006-2A04-464E-85B6-3631DE94D907}"/>
            </c:ext>
          </c:extLst>
        </c:ser>
        <c:ser>
          <c:idx val="7"/>
          <c:order val="7"/>
          <c:tx>
            <c:strRef>
              <c:f>'[SystemTime1.xlsx]FUZZY C-MEANS'!$B$2:$E$2</c:f>
              <c:strCache>
                <c:ptCount val="1"/>
                <c:pt idx="0">
                  <c:v>FUZZY C-MEANS (LOCAL)</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'[SystemTime1.xlsx]FUZZY C-MEANS'!$E$5:$E$8</c:f>
              <c:numCache>
                <c:formatCode>General</c:formatCode>
                <c:ptCount val="4"/>
                <c:pt idx="0">
                  <c:v>0.05</c:v>
                </c:pt>
                <c:pt idx="1">
                  <c:v>0.09</c:v>
                </c:pt>
                <c:pt idx="2">
                  <c:v>0.14000000000000001</c:v>
                </c:pt>
                <c:pt idx="3">
                  <c:v>0.76</c:v>
                </c:pt>
              </c:numCache>
            </c:numRef>
          </c:val>
          <c:smooth val="0"/>
          <c:extLst>
            <c:ext xmlns:c16="http://schemas.microsoft.com/office/drawing/2014/chart" uri="{C3380CC4-5D6E-409C-BE32-E72D297353CC}">
              <c16:uniqueId val="{00000007-2A04-464E-85B6-3631DE94D907}"/>
            </c:ext>
          </c:extLst>
        </c:ser>
        <c:dLbls>
          <c:showLegendKey val="0"/>
          <c:showVal val="0"/>
          <c:showCatName val="0"/>
          <c:showSerName val="0"/>
          <c:showPercent val="0"/>
          <c:showBubbleSize val="0"/>
        </c:dLbls>
        <c:marker val="1"/>
        <c:smooth val="0"/>
        <c:axId val="242788992"/>
        <c:axId val="242791552"/>
      </c:lineChart>
      <c:catAx>
        <c:axId val="2427889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en-US"/>
                  <a:t>Scale: Number of Instances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dk1"/>
                </a:solidFill>
                <a:latin typeface="+mn-lt"/>
                <a:ea typeface="+mn-ea"/>
                <a:cs typeface="+mn-cs"/>
              </a:defRPr>
            </a:pPr>
            <a:endParaRPr lang="en-US"/>
          </a:p>
        </c:txPr>
        <c:crossAx val="242791552"/>
        <c:crosses val="autoZero"/>
        <c:auto val="1"/>
        <c:lblAlgn val="ctr"/>
        <c:lblOffset val="100"/>
        <c:noMultiLvlLbl val="0"/>
      </c:catAx>
      <c:valAx>
        <c:axId val="242791552"/>
        <c:scaling>
          <c:logBase val="10"/>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en-US"/>
                  <a:t>CPU Time (seconds)</a:t>
                </a: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42788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blipFill>
      <a:blip xmlns:r="http://schemas.openxmlformats.org/officeDocument/2006/relationships" r:embed="rId1"/>
      <a:tile tx="0" ty="0" sx="100000" sy="100000" flip="none" algn="tl"/>
    </a:blipFill>
    <a:ln w="25400" cap="flat" cmpd="sng" algn="ctr">
      <a:solidFill>
        <a:schemeClr val="dk1"/>
      </a:solidFill>
      <a:prstDash val="solid"/>
      <a:round/>
    </a:ln>
    <a:effectLst/>
  </c:spPr>
  <c:txPr>
    <a:bodyPr/>
    <a:lstStyle/>
    <a:p>
      <a:pPr>
        <a:defRPr>
          <a:solidFill>
            <a:schemeClr val="dk1"/>
          </a:solidFill>
          <a:latin typeface="+mn-lt"/>
          <a:ea typeface="+mn-ea"/>
          <a:cs typeface="+mn-cs"/>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120" normalizeH="0" baseline="0">
                <a:solidFill>
                  <a:schemeClr val="dk1"/>
                </a:solidFill>
                <a:latin typeface="+mn-lt"/>
                <a:ea typeface="+mn-ea"/>
                <a:cs typeface="+mn-cs"/>
              </a:defRPr>
            </a:pPr>
            <a:r>
              <a:rPr lang="en-US" sz="1400"/>
              <a:t>Algorithm Comparison on Nursery Dataset (SERVER)</a:t>
            </a:r>
          </a:p>
        </c:rich>
      </c:tx>
      <c:overlay val="0"/>
      <c:spPr>
        <a:noFill/>
        <a:ln>
          <a:noFill/>
        </a:ln>
        <a:effectLst/>
      </c:spPr>
    </c:title>
    <c:autoTitleDeleted val="0"/>
    <c:plotArea>
      <c:layout/>
      <c:lineChart>
        <c:grouping val="standard"/>
        <c:varyColors val="0"/>
        <c:ser>
          <c:idx val="0"/>
          <c:order val="0"/>
          <c:tx>
            <c:strRef>
              <c:f>[SystemTime1.xlsx]CART!$B$17</c:f>
              <c:strCache>
                <c:ptCount val="1"/>
                <c:pt idx="0">
                  <c:v>CART (SERVER)</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[SystemTime1.xlsx]CART!$E$20:$E$23</c:f>
              <c:numCache>
                <c:formatCode>General</c:formatCode>
                <c:ptCount val="4"/>
                <c:pt idx="0">
                  <c:v>2.1000000000000001E-2</c:v>
                </c:pt>
                <c:pt idx="1">
                  <c:v>0.04</c:v>
                </c:pt>
                <c:pt idx="2">
                  <c:v>2.3E-2</c:v>
                </c:pt>
                <c:pt idx="3">
                  <c:v>4.4999999999999998E-2</c:v>
                </c:pt>
              </c:numCache>
            </c:numRef>
          </c:val>
          <c:smooth val="0"/>
          <c:extLst>
            <c:ext xmlns:c16="http://schemas.microsoft.com/office/drawing/2014/chart" uri="{C3380CC4-5D6E-409C-BE32-E72D297353CC}">
              <c16:uniqueId val="{00000000-EC62-4977-9DFC-6233A726548F}"/>
            </c:ext>
          </c:extLst>
        </c:ser>
        <c:ser>
          <c:idx val="1"/>
          <c:order val="1"/>
          <c:tx>
            <c:strRef>
              <c:f>'[SystemTime1.xlsx]RANDOM FOREST'!$B$17:$E$17</c:f>
              <c:strCache>
                <c:ptCount val="1"/>
                <c:pt idx="0">
                  <c:v>RANDOM FOREST (SERVER)</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'[SystemTime1.xlsx]RANDOM FOREST'!$E$20:$E$23</c:f>
              <c:numCache>
                <c:formatCode>General</c:formatCode>
                <c:ptCount val="4"/>
                <c:pt idx="0">
                  <c:v>0.55100000000000005</c:v>
                </c:pt>
                <c:pt idx="1">
                  <c:v>1.1120000000000001</c:v>
                </c:pt>
                <c:pt idx="2">
                  <c:v>2.794</c:v>
                </c:pt>
                <c:pt idx="3">
                  <c:v>5.6379999999999981</c:v>
                </c:pt>
              </c:numCache>
            </c:numRef>
          </c:val>
          <c:smooth val="0"/>
          <c:extLst>
            <c:ext xmlns:c16="http://schemas.microsoft.com/office/drawing/2014/chart" uri="{C3380CC4-5D6E-409C-BE32-E72D297353CC}">
              <c16:uniqueId val="{00000001-EC62-4977-9DFC-6233A726548F}"/>
            </c:ext>
          </c:extLst>
        </c:ser>
        <c:ser>
          <c:idx val="2"/>
          <c:order val="2"/>
          <c:tx>
            <c:strRef>
              <c:f>'[SystemTime1.xlsx]K-NN'!$B$17:$E$17</c:f>
              <c:strCache>
                <c:ptCount val="1"/>
                <c:pt idx="0">
                  <c:v>K-NN (SERVER)</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'[SystemTime1.xlsx]K-NN'!$E$20:$E$23</c:f>
              <c:numCache>
                <c:formatCode>General</c:formatCode>
                <c:ptCount val="4"/>
                <c:pt idx="0">
                  <c:v>4.0000000000000001E-3</c:v>
                </c:pt>
                <c:pt idx="1">
                  <c:v>1.2E-2</c:v>
                </c:pt>
                <c:pt idx="2">
                  <c:v>5.8000000000000003E-2</c:v>
                </c:pt>
                <c:pt idx="3">
                  <c:v>0.21299999999999999</c:v>
                </c:pt>
              </c:numCache>
            </c:numRef>
          </c:val>
          <c:smooth val="0"/>
          <c:extLst>
            <c:ext xmlns:c16="http://schemas.microsoft.com/office/drawing/2014/chart" uri="{C3380CC4-5D6E-409C-BE32-E72D297353CC}">
              <c16:uniqueId val="{00000002-EC62-4977-9DFC-6233A726548F}"/>
            </c:ext>
          </c:extLst>
        </c:ser>
        <c:ser>
          <c:idx val="3"/>
          <c:order val="3"/>
          <c:tx>
            <c:strRef>
              <c:f>'[SystemTime1.xlsx]NAIVE BAYES'!$B$17:$E$17</c:f>
              <c:strCache>
                <c:ptCount val="1"/>
                <c:pt idx="0">
                  <c:v>NAÏVE BAYES (SERVER)</c:v>
                </c:pt>
              </c:strCache>
            </c:strRef>
          </c:tx>
          <c:spPr>
            <a:ln w="22225" cap="rnd">
              <a:solidFill>
                <a:schemeClr val="accent4"/>
              </a:solidFill>
              <a:round/>
            </a:ln>
            <a:effectLst/>
          </c:spPr>
          <c:marker>
            <c:symbol val="x"/>
            <c:size val="6"/>
            <c:spPr>
              <a:noFill/>
              <a:ln w="9525">
                <a:solidFill>
                  <a:schemeClr val="accent4"/>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'[SystemTime1.xlsx]NAIVE BAYES'!$E$20:$E$23</c:f>
              <c:numCache>
                <c:formatCode>General</c:formatCode>
                <c:ptCount val="4"/>
                <c:pt idx="0">
                  <c:v>1.6E-2</c:v>
                </c:pt>
                <c:pt idx="1">
                  <c:v>2.4E-2</c:v>
                </c:pt>
                <c:pt idx="2">
                  <c:v>5.0999999999999997E-2</c:v>
                </c:pt>
                <c:pt idx="3">
                  <c:v>9.7000000000000003E-2</c:v>
                </c:pt>
              </c:numCache>
            </c:numRef>
          </c:val>
          <c:smooth val="0"/>
          <c:extLst>
            <c:ext xmlns:c16="http://schemas.microsoft.com/office/drawing/2014/chart" uri="{C3380CC4-5D6E-409C-BE32-E72D297353CC}">
              <c16:uniqueId val="{00000003-EC62-4977-9DFC-6233A726548F}"/>
            </c:ext>
          </c:extLst>
        </c:ser>
        <c:ser>
          <c:idx val="4"/>
          <c:order val="4"/>
          <c:tx>
            <c:strRef>
              <c:f>'[SystemTime1.xlsx]LOGISTIC REGRESSION'!$B$17:$E$17</c:f>
              <c:strCache>
                <c:ptCount val="1"/>
                <c:pt idx="0">
                  <c:v>LOGISTIC REGRESSION (SERVER)</c:v>
                </c:pt>
              </c:strCache>
            </c:strRef>
          </c:tx>
          <c:spPr>
            <a:ln w="22225" cap="rnd">
              <a:solidFill>
                <a:schemeClr val="accent5"/>
              </a:solidFill>
              <a:round/>
            </a:ln>
            <a:effectLst/>
          </c:spPr>
          <c:marker>
            <c:symbol val="star"/>
            <c:size val="6"/>
            <c:spPr>
              <a:noFill/>
              <a:ln w="9525">
                <a:solidFill>
                  <a:schemeClr val="accent5"/>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'[SystemTime1.xlsx]LOGISTIC REGRESSION'!$E$20:$E$23</c:f>
              <c:numCache>
                <c:formatCode>General</c:formatCode>
                <c:ptCount val="4"/>
                <c:pt idx="0">
                  <c:v>8.9999999999999993E-3</c:v>
                </c:pt>
                <c:pt idx="1">
                  <c:v>1.4999999999999999E-2</c:v>
                </c:pt>
                <c:pt idx="2">
                  <c:v>3.2000000000000001E-2</c:v>
                </c:pt>
                <c:pt idx="3">
                  <c:v>6.0999999999999999E-2</c:v>
                </c:pt>
              </c:numCache>
            </c:numRef>
          </c:val>
          <c:smooth val="0"/>
          <c:extLst>
            <c:ext xmlns:c16="http://schemas.microsoft.com/office/drawing/2014/chart" uri="{C3380CC4-5D6E-409C-BE32-E72D297353CC}">
              <c16:uniqueId val="{00000004-EC62-4977-9DFC-6233A726548F}"/>
            </c:ext>
          </c:extLst>
        </c:ser>
        <c:ser>
          <c:idx val="5"/>
          <c:order val="5"/>
          <c:tx>
            <c:strRef>
              <c:f>'[SystemTime1.xlsx]K-MEANS'!$B$17:$E$17</c:f>
              <c:strCache>
                <c:ptCount val="1"/>
                <c:pt idx="0">
                  <c:v>K-MEANS (SERVER)</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'[SystemTime1.xlsx]K-MEANS'!$E$20:$E$23</c:f>
              <c:numCache>
                <c:formatCode>General</c:formatCode>
                <c:ptCount val="4"/>
                <c:pt idx="0">
                  <c:v>2E-3</c:v>
                </c:pt>
                <c:pt idx="1">
                  <c:v>2E-3</c:v>
                </c:pt>
                <c:pt idx="2">
                  <c:v>6.0000000000000001E-3</c:v>
                </c:pt>
                <c:pt idx="3">
                  <c:v>1.7000000000000001E-2</c:v>
                </c:pt>
              </c:numCache>
            </c:numRef>
          </c:val>
          <c:smooth val="0"/>
          <c:extLst>
            <c:ext xmlns:c16="http://schemas.microsoft.com/office/drawing/2014/chart" uri="{C3380CC4-5D6E-409C-BE32-E72D297353CC}">
              <c16:uniqueId val="{00000005-EC62-4977-9DFC-6233A726548F}"/>
            </c:ext>
          </c:extLst>
        </c:ser>
        <c:ser>
          <c:idx val="6"/>
          <c:order val="6"/>
          <c:tx>
            <c:strRef>
              <c:f>'[SystemTime1.xlsx]HEIRARCHICAL CLUSTERING'!$B$17:$E$17</c:f>
              <c:strCache>
                <c:ptCount val="1"/>
                <c:pt idx="0">
                  <c:v>HEIRARCHICAL CLUSTERING (SERVER)</c:v>
                </c:pt>
              </c:strCache>
            </c:strRef>
          </c:tx>
          <c:spPr>
            <a:ln w="2222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'[SystemTime1.xlsx]HEIRARCHICAL CLUSTERING'!$E$20:$E$23</c:f>
              <c:numCache>
                <c:formatCode>General</c:formatCode>
                <c:ptCount val="4"/>
                <c:pt idx="0">
                  <c:v>2.4E-2</c:v>
                </c:pt>
                <c:pt idx="1">
                  <c:v>0.125</c:v>
                </c:pt>
                <c:pt idx="2">
                  <c:v>0.93600000000000005</c:v>
                </c:pt>
                <c:pt idx="3">
                  <c:v>3.8450000000000002</c:v>
                </c:pt>
              </c:numCache>
            </c:numRef>
          </c:val>
          <c:smooth val="0"/>
          <c:extLst>
            <c:ext xmlns:c16="http://schemas.microsoft.com/office/drawing/2014/chart" uri="{C3380CC4-5D6E-409C-BE32-E72D297353CC}">
              <c16:uniqueId val="{00000006-EC62-4977-9DFC-6233A726548F}"/>
            </c:ext>
          </c:extLst>
        </c:ser>
        <c:ser>
          <c:idx val="7"/>
          <c:order val="7"/>
          <c:tx>
            <c:strRef>
              <c:f>'[SystemTime1.xlsx]FUZZY C-MEANS'!$B$17:$E$17</c:f>
              <c:strCache>
                <c:ptCount val="1"/>
                <c:pt idx="0">
                  <c:v>FUZZY C-MEANS (SERVER)</c:v>
                </c:pt>
              </c:strCache>
            </c:strRef>
          </c:tx>
          <c:spPr>
            <a:ln w="2222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numRef>
              <c:f>'[SystemTime1.xlsx]FUZZY C-MEANS'!$B$5:$B$8</c:f>
              <c:numCache>
                <c:formatCode>General</c:formatCode>
                <c:ptCount val="4"/>
                <c:pt idx="0">
                  <c:v>1000</c:v>
                </c:pt>
                <c:pt idx="1">
                  <c:v>2000</c:v>
                </c:pt>
                <c:pt idx="2">
                  <c:v>5000</c:v>
                </c:pt>
                <c:pt idx="3">
                  <c:v>10000</c:v>
                </c:pt>
              </c:numCache>
            </c:numRef>
          </c:cat>
          <c:val>
            <c:numRef>
              <c:f>'[SystemTime1.xlsx]FUZZY C-MEANS'!$E$20:$E$23</c:f>
              <c:numCache>
                <c:formatCode>General</c:formatCode>
                <c:ptCount val="4"/>
                <c:pt idx="0">
                  <c:v>2.3E-2</c:v>
                </c:pt>
                <c:pt idx="1">
                  <c:v>2.5000000000000001E-2</c:v>
                </c:pt>
                <c:pt idx="2">
                  <c:v>6.6000000000000003E-2</c:v>
                </c:pt>
                <c:pt idx="3">
                  <c:v>0.11600000000000001</c:v>
                </c:pt>
              </c:numCache>
            </c:numRef>
          </c:val>
          <c:smooth val="0"/>
          <c:extLst>
            <c:ext xmlns:c16="http://schemas.microsoft.com/office/drawing/2014/chart" uri="{C3380CC4-5D6E-409C-BE32-E72D297353CC}">
              <c16:uniqueId val="{00000007-EC62-4977-9DFC-6233A726548F}"/>
            </c:ext>
          </c:extLst>
        </c:ser>
        <c:dLbls>
          <c:showLegendKey val="0"/>
          <c:showVal val="0"/>
          <c:showCatName val="0"/>
          <c:showSerName val="0"/>
          <c:showPercent val="0"/>
          <c:showBubbleSize val="0"/>
        </c:dLbls>
        <c:marker val="1"/>
        <c:smooth val="0"/>
        <c:axId val="245488256"/>
        <c:axId val="245494912"/>
      </c:lineChart>
      <c:catAx>
        <c:axId val="2454882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en-US"/>
                  <a:t>Scale: Number of Instances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dk1"/>
                </a:solidFill>
                <a:latin typeface="+mn-lt"/>
                <a:ea typeface="+mn-ea"/>
                <a:cs typeface="+mn-cs"/>
              </a:defRPr>
            </a:pPr>
            <a:endParaRPr lang="en-US"/>
          </a:p>
        </c:txPr>
        <c:crossAx val="245494912"/>
        <c:crosses val="autoZero"/>
        <c:auto val="1"/>
        <c:lblAlgn val="ctr"/>
        <c:lblOffset val="100"/>
        <c:noMultiLvlLbl val="0"/>
      </c:catAx>
      <c:valAx>
        <c:axId val="245494912"/>
        <c:scaling>
          <c:logBase val="10"/>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en-US"/>
                  <a:t>CPU Time (seconds)</a:t>
                </a:r>
              </a:p>
            </c:rich>
          </c:tx>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45488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blipFill>
      <a:blip xmlns:r="http://schemas.openxmlformats.org/officeDocument/2006/relationships" r:embed="rId1"/>
      <a:tile tx="0" ty="0" sx="100000" sy="100000" flip="none" algn="tl"/>
    </a:blipFill>
    <a:ln w="25400" cap="flat" cmpd="sng" algn="ctr">
      <a:solidFill>
        <a:schemeClr val="dk1"/>
      </a:solidFill>
      <a:prstDash val="solid"/>
      <a:round/>
    </a:ln>
    <a:effectLst/>
  </c:spPr>
  <c:txPr>
    <a:bodyPr/>
    <a:lstStyle/>
    <a:p>
      <a:pPr>
        <a:defRPr>
          <a:solidFill>
            <a:schemeClr val="dk1"/>
          </a:solidFill>
          <a:latin typeface="+mn-lt"/>
          <a:ea typeface="+mn-ea"/>
          <a:cs typeface="+mn-cs"/>
        </a:defRPr>
      </a:pPr>
      <a:endParaRPr lang="en-US"/>
    </a:p>
  </c:txPr>
  <c:externalData r:id="rId2">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png"/><Relationship Id="rId4" Type="http://schemas.openxmlformats.org/officeDocument/2006/relationships/image" Target="../media/image10.jpeg"/></Relationships>
</file>

<file path=ppt/diagrams/_rels/data3.xml.rels><?xml version="1.0" encoding="UTF-8" standalone="yes"?>
<Relationships xmlns="http://schemas.openxmlformats.org/package/2006/relationships"><Relationship Id="rId1" Type="http://schemas.openxmlformats.org/officeDocument/2006/relationships/image" Target="../media/image54.jpeg"/></Relationships>
</file>

<file path=ppt/diagrams/_rels/data5.xml.rels><?xml version="1.0" encoding="UTF-8" standalone="yes"?>
<Relationships xmlns="http://schemas.openxmlformats.org/package/2006/relationships"><Relationship Id="rId1" Type="http://schemas.openxmlformats.org/officeDocument/2006/relationships/image" Target="../media/image5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png"/><Relationship Id="rId4"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54.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5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1BDA8-F26A-49BC-B36B-B7F78084435F}"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725209E6-C0C0-490F-93AB-2A6FEA0F03B2}">
      <dgm:prSet phldrT="[Text]"/>
      <dgm:spPr>
        <a:xfrm>
          <a:off x="171450" y="1403349"/>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Williams F1 Oxford UK</a:t>
          </a:r>
        </a:p>
      </dgm:t>
    </dgm:pt>
    <dgm:pt modelId="{86343A31-8392-4273-A519-ECE8F0423CEB}" type="parTrans" cxnId="{4A245114-D6BE-4C7A-B428-652E7ECDF60C}">
      <dgm:prSet/>
      <dgm:spPr/>
      <dgm:t>
        <a:bodyPr/>
        <a:lstStyle/>
        <a:p>
          <a:endParaRPr lang="en-US"/>
        </a:p>
      </dgm:t>
    </dgm:pt>
    <dgm:pt modelId="{A85BE37C-52A0-4054-B733-F7E5DAE44D4B}" type="sibTrans" cxnId="{4A245114-D6BE-4C7A-B428-652E7ECDF60C}">
      <dgm:prSet/>
      <dgm:spPr/>
      <dgm:t>
        <a:bodyPr/>
        <a:lstStyle/>
        <a:p>
          <a:endParaRPr lang="en-US"/>
        </a:p>
      </dgm:t>
    </dgm:pt>
    <dgm:pt modelId="{044504B9-917C-417F-94A9-BB5900343A86}">
      <dgm:prSet phldrT="[Text]"/>
      <dgm:spPr>
        <a:xfrm>
          <a:off x="2266950" y="1403349"/>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Chief Scientist</a:t>
          </a:r>
        </a:p>
      </dgm:t>
    </dgm:pt>
    <dgm:pt modelId="{44EBC024-543C-4D68-8479-39BDDF7B0EC3}" type="parTrans" cxnId="{B16E21EF-73D8-465D-BE8B-50C05FA0D987}">
      <dgm:prSet/>
      <dgm:spPr/>
      <dgm:t>
        <a:bodyPr/>
        <a:lstStyle/>
        <a:p>
          <a:endParaRPr lang="en-US"/>
        </a:p>
      </dgm:t>
    </dgm:pt>
    <dgm:pt modelId="{DB46FC84-4381-4F99-951F-072865518819}" type="sibTrans" cxnId="{B16E21EF-73D8-465D-BE8B-50C05FA0D987}">
      <dgm:prSet/>
      <dgm:spPr/>
      <dgm:t>
        <a:bodyPr/>
        <a:lstStyle/>
        <a:p>
          <a:endParaRPr lang="en-US"/>
        </a:p>
      </dgm:t>
    </dgm:pt>
    <dgm:pt modelId="{DE2A1AE7-8709-4C1F-848D-9BA8D1055B1D}">
      <dgm:prSet phldrT="[Text]"/>
      <dgm:spPr>
        <a:xfrm>
          <a:off x="4362450" y="14033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Emmy Las Vegas</a:t>
          </a:r>
        </a:p>
      </dgm:t>
    </dgm:pt>
    <dgm:pt modelId="{ABC65977-2551-4521-8B0E-666CA091FD0A}" type="parTrans" cxnId="{C977A5B7-CA0E-447A-82FB-D461A9A86E67}">
      <dgm:prSet/>
      <dgm:spPr/>
      <dgm:t>
        <a:bodyPr/>
        <a:lstStyle/>
        <a:p>
          <a:endParaRPr lang="en-US"/>
        </a:p>
      </dgm:t>
    </dgm:pt>
    <dgm:pt modelId="{EC21DC3D-734D-4E8C-8E45-B0CC7A4F3251}" type="sibTrans" cxnId="{C977A5B7-CA0E-447A-82FB-D461A9A86E67}">
      <dgm:prSet/>
      <dgm:spPr/>
      <dgm:t>
        <a:bodyPr/>
        <a:lstStyle/>
        <a:p>
          <a:endParaRPr lang="en-US"/>
        </a:p>
      </dgm:t>
    </dgm:pt>
    <dgm:pt modelId="{3316D771-1851-4086-A270-F11BB3FCF940}">
      <dgm:prSet phldrT="[Text]"/>
      <dgm:spPr>
        <a:xfrm>
          <a:off x="1219200" y="34988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Daughter’s Wedding Reception</a:t>
          </a:r>
        </a:p>
      </dgm:t>
    </dgm:pt>
    <dgm:pt modelId="{432CC225-4257-4E95-AE80-1C58A208266E}" type="parTrans" cxnId="{7DBE48EF-2082-49DC-84AE-730A947B5389}">
      <dgm:prSet/>
      <dgm:spPr/>
      <dgm:t>
        <a:bodyPr/>
        <a:lstStyle/>
        <a:p>
          <a:endParaRPr lang="en-US"/>
        </a:p>
      </dgm:t>
    </dgm:pt>
    <dgm:pt modelId="{1094F892-268F-40E2-93A1-22644365460B}" type="sibTrans" cxnId="{7DBE48EF-2082-49DC-84AE-730A947B5389}">
      <dgm:prSet/>
      <dgm:spPr/>
      <dgm:t>
        <a:bodyPr/>
        <a:lstStyle/>
        <a:p>
          <a:endParaRPr lang="en-US"/>
        </a:p>
      </dgm:t>
    </dgm:pt>
    <dgm:pt modelId="{CDE1F21D-35B7-40BC-82D5-8370D5F2D4D7}">
      <dgm:prSet phldrT="[Text]"/>
      <dgm:spPr>
        <a:xfrm>
          <a:off x="3314700" y="34988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WWW2008 Keynote, Beijing</a:t>
          </a:r>
        </a:p>
      </dgm:t>
    </dgm:pt>
    <dgm:pt modelId="{87EC4F85-05D4-4B62-9B15-3B37A61FC3E7}" type="parTrans" cxnId="{7053514B-FFA5-4B97-83AC-3333FEC5F5A1}">
      <dgm:prSet/>
      <dgm:spPr/>
      <dgm:t>
        <a:bodyPr/>
        <a:lstStyle/>
        <a:p>
          <a:endParaRPr lang="en-US"/>
        </a:p>
      </dgm:t>
    </dgm:pt>
    <dgm:pt modelId="{C01C8998-4030-4D7F-9003-EAE72C89A95D}" type="sibTrans" cxnId="{7053514B-FFA5-4B97-83AC-3333FEC5F5A1}">
      <dgm:prSet/>
      <dgm:spPr/>
      <dgm:t>
        <a:bodyPr/>
        <a:lstStyle/>
        <a:p>
          <a:endParaRPr lang="en-US"/>
        </a:p>
      </dgm:t>
    </dgm:pt>
    <dgm:pt modelId="{90CC01E2-3680-4068-89E4-46195EA63427}" type="pres">
      <dgm:prSet presAssocID="{C451BDA8-F26A-49BC-B36B-B7F78084435F}" presName="Name0" presStyleCnt="0">
        <dgm:presLayoutVars>
          <dgm:dir/>
          <dgm:resizeHandles val="exact"/>
        </dgm:presLayoutVars>
      </dgm:prSet>
      <dgm:spPr/>
    </dgm:pt>
    <dgm:pt modelId="{B4BA4F05-E831-4C32-9073-5EA9F721F46E}" type="pres">
      <dgm:prSet presAssocID="{725209E6-C0C0-490F-93AB-2A6FEA0F03B2}" presName="composite" presStyleCnt="0"/>
      <dgm:spPr/>
    </dgm:pt>
    <dgm:pt modelId="{E15C215F-1314-42E5-804E-3BA95BABAAD6}" type="pres">
      <dgm:prSet presAssocID="{725209E6-C0C0-490F-93AB-2A6FEA0F03B2}" presName="rect1" presStyleLbl="bgImgPlace1" presStyleIdx="0" presStyleCnt="5"/>
      <dgm:spPr>
        <a:xfrm>
          <a:off x="0" y="31749"/>
          <a:ext cx="1904999" cy="15239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gm:spPr>
    </dgm:pt>
    <dgm:pt modelId="{61FCB497-CDF1-4CEC-9FEE-517CE95AE9E2}" type="pres">
      <dgm:prSet presAssocID="{725209E6-C0C0-490F-93AB-2A6FEA0F03B2}" presName="wedgeRectCallout1" presStyleLbl="node1" presStyleIdx="0" presStyleCnt="5">
        <dgm:presLayoutVars>
          <dgm:bulletEnabled val="1"/>
        </dgm:presLayoutVars>
      </dgm:prSet>
      <dgm:spPr>
        <a:prstGeom prst="wedgeRectCallout">
          <a:avLst>
            <a:gd name="adj1" fmla="val 20250"/>
            <a:gd name="adj2" fmla="val -60700"/>
          </a:avLst>
        </a:prstGeom>
      </dgm:spPr>
    </dgm:pt>
    <dgm:pt modelId="{15FE0A17-AE41-4950-9D70-3B2E0E6474D3}" type="pres">
      <dgm:prSet presAssocID="{A85BE37C-52A0-4054-B733-F7E5DAE44D4B}" presName="sibTrans" presStyleCnt="0"/>
      <dgm:spPr/>
    </dgm:pt>
    <dgm:pt modelId="{B31032F8-DE5C-4B63-9349-D153A3414108}" type="pres">
      <dgm:prSet presAssocID="{044504B9-917C-417F-94A9-BB5900343A86}" presName="composite" presStyleCnt="0"/>
      <dgm:spPr/>
    </dgm:pt>
    <dgm:pt modelId="{4E9EBDB9-4857-459E-A05D-D74B3BD6ED8A}" type="pres">
      <dgm:prSet presAssocID="{044504B9-917C-417F-94A9-BB5900343A86}" presName="rect1" presStyleLbl="bgImgPlace1" presStyleIdx="1" presStyleCnt="5"/>
      <dgm:spPr>
        <a:xfrm>
          <a:off x="2095500" y="31749"/>
          <a:ext cx="1904999" cy="15239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w="25400" cap="flat" cmpd="sng" algn="ctr">
          <a:solidFill>
            <a:sysClr val="window" lastClr="FFFFFF">
              <a:hueOff val="0"/>
              <a:satOff val="0"/>
              <a:lumOff val="0"/>
              <a:alphaOff val="0"/>
            </a:sysClr>
          </a:solidFill>
          <a:prstDash val="solid"/>
        </a:ln>
        <a:effectLst/>
      </dgm:spPr>
    </dgm:pt>
    <dgm:pt modelId="{AB2E7F14-0F4F-43CD-90FD-F0B8A69128CE}" type="pres">
      <dgm:prSet presAssocID="{044504B9-917C-417F-94A9-BB5900343A86}" presName="wedgeRectCallout1" presStyleLbl="node1" presStyleIdx="1" presStyleCnt="5">
        <dgm:presLayoutVars>
          <dgm:bulletEnabled val="1"/>
        </dgm:presLayoutVars>
      </dgm:prSet>
      <dgm:spPr>
        <a:prstGeom prst="wedgeRectCallout">
          <a:avLst>
            <a:gd name="adj1" fmla="val 20250"/>
            <a:gd name="adj2" fmla="val -60700"/>
          </a:avLst>
        </a:prstGeom>
      </dgm:spPr>
    </dgm:pt>
    <dgm:pt modelId="{28E77DBA-2D20-4B46-A29C-FBC38A7C303E}" type="pres">
      <dgm:prSet presAssocID="{DB46FC84-4381-4F99-951F-072865518819}" presName="sibTrans" presStyleCnt="0"/>
      <dgm:spPr/>
    </dgm:pt>
    <dgm:pt modelId="{D691F294-4585-43B6-965A-AA1274B34416}" type="pres">
      <dgm:prSet presAssocID="{DE2A1AE7-8709-4C1F-848D-9BA8D1055B1D}" presName="composite" presStyleCnt="0"/>
      <dgm:spPr/>
    </dgm:pt>
    <dgm:pt modelId="{97AA25CB-F932-46A0-8D95-26C3471894F4}" type="pres">
      <dgm:prSet presAssocID="{DE2A1AE7-8709-4C1F-848D-9BA8D1055B1D}" presName="rect1" presStyleLbl="bgImgPlace1" presStyleIdx="2" presStyleCnt="5" custScaleX="82708"/>
      <dgm:spPr>
        <a:xfrm>
          <a:off x="4191000" y="31749"/>
          <a:ext cx="1904999" cy="1523999"/>
        </a:xfrm>
        <a:prstGeom prst="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90ECEEE-6767-4CB9-B600-88294C9D72AD}" type="pres">
      <dgm:prSet presAssocID="{DE2A1AE7-8709-4C1F-848D-9BA8D1055B1D}" presName="wedgeRectCallout1" presStyleLbl="node1" presStyleIdx="2" presStyleCnt="5">
        <dgm:presLayoutVars>
          <dgm:bulletEnabled val="1"/>
        </dgm:presLayoutVars>
      </dgm:prSet>
      <dgm:spPr>
        <a:prstGeom prst="wedgeRectCallout">
          <a:avLst>
            <a:gd name="adj1" fmla="val 20250"/>
            <a:gd name="adj2" fmla="val -60700"/>
          </a:avLst>
        </a:prstGeom>
      </dgm:spPr>
    </dgm:pt>
    <dgm:pt modelId="{639D455B-9456-48E1-A200-0E884761E519}" type="pres">
      <dgm:prSet presAssocID="{EC21DC3D-734D-4E8C-8E45-B0CC7A4F3251}" presName="sibTrans" presStyleCnt="0"/>
      <dgm:spPr/>
    </dgm:pt>
    <dgm:pt modelId="{722E578B-B378-4226-8F8F-2B83AD53DF38}" type="pres">
      <dgm:prSet presAssocID="{3316D771-1851-4086-A270-F11BB3FCF940}" presName="composite" presStyleCnt="0"/>
      <dgm:spPr/>
    </dgm:pt>
    <dgm:pt modelId="{9DCB81FC-B4CE-40D8-A022-D9F924A98139}" type="pres">
      <dgm:prSet presAssocID="{3316D771-1851-4086-A270-F11BB3FCF940}" presName="rect1" presStyleLbl="bgImgPlace1" presStyleIdx="3" presStyleCnt="5" custAng="16200000"/>
      <dgm:spPr>
        <a:xfrm rot="16200000">
          <a:off x="1047750" y="2127249"/>
          <a:ext cx="1904999" cy="1523999"/>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gm:spPr>
    </dgm:pt>
    <dgm:pt modelId="{54E08D27-092C-4A96-AEAD-64E27E8EC1AB}" type="pres">
      <dgm:prSet presAssocID="{3316D771-1851-4086-A270-F11BB3FCF940}" presName="wedgeRectCallout1" presStyleLbl="node1" presStyleIdx="3" presStyleCnt="5">
        <dgm:presLayoutVars>
          <dgm:bulletEnabled val="1"/>
        </dgm:presLayoutVars>
      </dgm:prSet>
      <dgm:spPr>
        <a:prstGeom prst="wedgeRectCallout">
          <a:avLst>
            <a:gd name="adj1" fmla="val 20250"/>
            <a:gd name="adj2" fmla="val -60700"/>
          </a:avLst>
        </a:prstGeom>
      </dgm:spPr>
    </dgm:pt>
    <dgm:pt modelId="{CADEB67B-3C71-423B-BB0C-A23AB890E97B}" type="pres">
      <dgm:prSet presAssocID="{1094F892-268F-40E2-93A1-22644365460B}" presName="sibTrans" presStyleCnt="0"/>
      <dgm:spPr/>
    </dgm:pt>
    <dgm:pt modelId="{F957E32C-485B-4555-B716-574F3EE827E9}" type="pres">
      <dgm:prSet presAssocID="{CDE1F21D-35B7-40BC-82D5-8370D5F2D4D7}" presName="composite" presStyleCnt="0"/>
      <dgm:spPr/>
    </dgm:pt>
    <dgm:pt modelId="{CB82648D-8E2E-44A8-B56C-1FC6C606869C}" type="pres">
      <dgm:prSet presAssocID="{CDE1F21D-35B7-40BC-82D5-8370D5F2D4D7}" presName="rect1" presStyleLbl="bgImgPlace1" presStyleIdx="4" presStyleCnt="5"/>
      <dgm:spPr>
        <a:xfrm>
          <a:off x="3143250" y="2127249"/>
          <a:ext cx="1904999" cy="1523999"/>
        </a:xfrm>
        <a:prstGeom prst="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0D8D6E33-93C7-4F39-A31F-631FD974EB94}" type="pres">
      <dgm:prSet presAssocID="{CDE1F21D-35B7-40BC-82D5-8370D5F2D4D7}" presName="wedgeRectCallout1" presStyleLbl="node1" presStyleIdx="4" presStyleCnt="5">
        <dgm:presLayoutVars>
          <dgm:bulletEnabled val="1"/>
        </dgm:presLayoutVars>
      </dgm:prSet>
      <dgm:spPr>
        <a:prstGeom prst="wedgeRectCallout">
          <a:avLst>
            <a:gd name="adj1" fmla="val 20250"/>
            <a:gd name="adj2" fmla="val -60700"/>
          </a:avLst>
        </a:prstGeom>
      </dgm:spPr>
    </dgm:pt>
  </dgm:ptLst>
  <dgm:cxnLst>
    <dgm:cxn modelId="{4A245114-D6BE-4C7A-B428-652E7ECDF60C}" srcId="{C451BDA8-F26A-49BC-B36B-B7F78084435F}" destId="{725209E6-C0C0-490F-93AB-2A6FEA0F03B2}" srcOrd="0" destOrd="0" parTransId="{86343A31-8392-4273-A519-ECE8F0423CEB}" sibTransId="{A85BE37C-52A0-4054-B733-F7E5DAE44D4B}"/>
    <dgm:cxn modelId="{476C2336-9432-4BD4-8216-56E8C0C8776E}" type="presOf" srcId="{044504B9-917C-417F-94A9-BB5900343A86}" destId="{AB2E7F14-0F4F-43CD-90FD-F0B8A69128CE}" srcOrd="0" destOrd="0" presId="urn:microsoft.com/office/officeart/2008/layout/BendingPictureCaptionList"/>
    <dgm:cxn modelId="{7053514B-FFA5-4B97-83AC-3333FEC5F5A1}" srcId="{C451BDA8-F26A-49BC-B36B-B7F78084435F}" destId="{CDE1F21D-35B7-40BC-82D5-8370D5F2D4D7}" srcOrd="4" destOrd="0" parTransId="{87EC4F85-05D4-4B62-9B15-3B37A61FC3E7}" sibTransId="{C01C8998-4030-4D7F-9003-EAE72C89A95D}"/>
    <dgm:cxn modelId="{87C79F51-1C9E-4383-8235-A8C26DEA100C}" type="presOf" srcId="{CDE1F21D-35B7-40BC-82D5-8370D5F2D4D7}" destId="{0D8D6E33-93C7-4F39-A31F-631FD974EB94}" srcOrd="0" destOrd="0" presId="urn:microsoft.com/office/officeart/2008/layout/BendingPictureCaptionList"/>
    <dgm:cxn modelId="{AF6FB692-7540-470D-87D2-434727653C8E}" type="presOf" srcId="{3316D771-1851-4086-A270-F11BB3FCF940}" destId="{54E08D27-092C-4A96-AEAD-64E27E8EC1AB}" srcOrd="0" destOrd="0" presId="urn:microsoft.com/office/officeart/2008/layout/BendingPictureCaptionList"/>
    <dgm:cxn modelId="{E86755A2-BFD7-47AB-B6DA-FEF9715F742A}" type="presOf" srcId="{725209E6-C0C0-490F-93AB-2A6FEA0F03B2}" destId="{61FCB497-CDF1-4CEC-9FEE-517CE95AE9E2}" srcOrd="0" destOrd="0" presId="urn:microsoft.com/office/officeart/2008/layout/BendingPictureCaptionList"/>
    <dgm:cxn modelId="{C977A5B7-CA0E-447A-82FB-D461A9A86E67}" srcId="{C451BDA8-F26A-49BC-B36B-B7F78084435F}" destId="{DE2A1AE7-8709-4C1F-848D-9BA8D1055B1D}" srcOrd="2" destOrd="0" parTransId="{ABC65977-2551-4521-8B0E-666CA091FD0A}" sibTransId="{EC21DC3D-734D-4E8C-8E45-B0CC7A4F3251}"/>
    <dgm:cxn modelId="{F93B13DA-3D25-4223-8851-903DE1C3B0B0}" type="presOf" srcId="{DE2A1AE7-8709-4C1F-848D-9BA8D1055B1D}" destId="{290ECEEE-6767-4CB9-B600-88294C9D72AD}" srcOrd="0" destOrd="0" presId="urn:microsoft.com/office/officeart/2008/layout/BendingPictureCaptionList"/>
    <dgm:cxn modelId="{B16E21EF-73D8-465D-BE8B-50C05FA0D987}" srcId="{C451BDA8-F26A-49BC-B36B-B7F78084435F}" destId="{044504B9-917C-417F-94A9-BB5900343A86}" srcOrd="1" destOrd="0" parTransId="{44EBC024-543C-4D68-8479-39BDDF7B0EC3}" sibTransId="{DB46FC84-4381-4F99-951F-072865518819}"/>
    <dgm:cxn modelId="{7DBE48EF-2082-49DC-84AE-730A947B5389}" srcId="{C451BDA8-F26A-49BC-B36B-B7F78084435F}" destId="{3316D771-1851-4086-A270-F11BB3FCF940}" srcOrd="3" destOrd="0" parTransId="{432CC225-4257-4E95-AE80-1C58A208266E}" sibTransId="{1094F892-268F-40E2-93A1-22644365460B}"/>
    <dgm:cxn modelId="{4D6790F6-862E-4865-B4AE-7C7FC5CCAEAA}" type="presOf" srcId="{C451BDA8-F26A-49BC-B36B-B7F78084435F}" destId="{90CC01E2-3680-4068-89E4-46195EA63427}" srcOrd="0" destOrd="0" presId="urn:microsoft.com/office/officeart/2008/layout/BendingPictureCaptionList"/>
    <dgm:cxn modelId="{D23F7DE5-EBAD-4E45-8A49-6A7FEFF67007}" type="presParOf" srcId="{90CC01E2-3680-4068-89E4-46195EA63427}" destId="{B4BA4F05-E831-4C32-9073-5EA9F721F46E}" srcOrd="0" destOrd="0" presId="urn:microsoft.com/office/officeart/2008/layout/BendingPictureCaptionList"/>
    <dgm:cxn modelId="{CF444CBD-4C4B-479F-A5A6-22CD23043674}" type="presParOf" srcId="{B4BA4F05-E831-4C32-9073-5EA9F721F46E}" destId="{E15C215F-1314-42E5-804E-3BA95BABAAD6}" srcOrd="0" destOrd="0" presId="urn:microsoft.com/office/officeart/2008/layout/BendingPictureCaptionList"/>
    <dgm:cxn modelId="{BE547F48-EE73-4220-88EB-16855ABD87D2}" type="presParOf" srcId="{B4BA4F05-E831-4C32-9073-5EA9F721F46E}" destId="{61FCB497-CDF1-4CEC-9FEE-517CE95AE9E2}" srcOrd="1" destOrd="0" presId="urn:microsoft.com/office/officeart/2008/layout/BendingPictureCaptionList"/>
    <dgm:cxn modelId="{99D29CBD-64FA-4570-B6CB-67855B6ED6D6}" type="presParOf" srcId="{90CC01E2-3680-4068-89E4-46195EA63427}" destId="{15FE0A17-AE41-4950-9D70-3B2E0E6474D3}" srcOrd="1" destOrd="0" presId="urn:microsoft.com/office/officeart/2008/layout/BendingPictureCaptionList"/>
    <dgm:cxn modelId="{397D80B4-2042-4098-AD4A-86CEFBC658FA}" type="presParOf" srcId="{90CC01E2-3680-4068-89E4-46195EA63427}" destId="{B31032F8-DE5C-4B63-9349-D153A3414108}" srcOrd="2" destOrd="0" presId="urn:microsoft.com/office/officeart/2008/layout/BendingPictureCaptionList"/>
    <dgm:cxn modelId="{7EB24BBE-9564-451D-B5F8-052273821DE6}" type="presParOf" srcId="{B31032F8-DE5C-4B63-9349-D153A3414108}" destId="{4E9EBDB9-4857-459E-A05D-D74B3BD6ED8A}" srcOrd="0" destOrd="0" presId="urn:microsoft.com/office/officeart/2008/layout/BendingPictureCaptionList"/>
    <dgm:cxn modelId="{57D19FA9-AE07-4177-BC54-9B9739265CD3}" type="presParOf" srcId="{B31032F8-DE5C-4B63-9349-D153A3414108}" destId="{AB2E7F14-0F4F-43CD-90FD-F0B8A69128CE}" srcOrd="1" destOrd="0" presId="urn:microsoft.com/office/officeart/2008/layout/BendingPictureCaptionList"/>
    <dgm:cxn modelId="{7DE0596D-2C66-439B-AA14-9901C7120CA5}" type="presParOf" srcId="{90CC01E2-3680-4068-89E4-46195EA63427}" destId="{28E77DBA-2D20-4B46-A29C-FBC38A7C303E}" srcOrd="3" destOrd="0" presId="urn:microsoft.com/office/officeart/2008/layout/BendingPictureCaptionList"/>
    <dgm:cxn modelId="{599F4806-E632-4532-B7E4-FCA9660E10F4}" type="presParOf" srcId="{90CC01E2-3680-4068-89E4-46195EA63427}" destId="{D691F294-4585-43B6-965A-AA1274B34416}" srcOrd="4" destOrd="0" presId="urn:microsoft.com/office/officeart/2008/layout/BendingPictureCaptionList"/>
    <dgm:cxn modelId="{9D8E1C18-C7BD-4958-8EA3-705062BC27AF}" type="presParOf" srcId="{D691F294-4585-43B6-965A-AA1274B34416}" destId="{97AA25CB-F932-46A0-8D95-26C3471894F4}" srcOrd="0" destOrd="0" presId="urn:microsoft.com/office/officeart/2008/layout/BendingPictureCaptionList"/>
    <dgm:cxn modelId="{4D71F497-8B38-4685-801F-679462E8B67E}" type="presParOf" srcId="{D691F294-4585-43B6-965A-AA1274B34416}" destId="{290ECEEE-6767-4CB9-B600-88294C9D72AD}" srcOrd="1" destOrd="0" presId="urn:microsoft.com/office/officeart/2008/layout/BendingPictureCaptionList"/>
    <dgm:cxn modelId="{38622F0F-7493-4324-B6FC-72312E6D7B73}" type="presParOf" srcId="{90CC01E2-3680-4068-89E4-46195EA63427}" destId="{639D455B-9456-48E1-A200-0E884761E519}" srcOrd="5" destOrd="0" presId="urn:microsoft.com/office/officeart/2008/layout/BendingPictureCaptionList"/>
    <dgm:cxn modelId="{6AEB853F-FAD8-44A3-8E0F-6724067C3E10}" type="presParOf" srcId="{90CC01E2-3680-4068-89E4-46195EA63427}" destId="{722E578B-B378-4226-8F8F-2B83AD53DF38}" srcOrd="6" destOrd="0" presId="urn:microsoft.com/office/officeart/2008/layout/BendingPictureCaptionList"/>
    <dgm:cxn modelId="{C0D8EBC8-DB48-4D31-9D6B-AD989D0E95A8}" type="presParOf" srcId="{722E578B-B378-4226-8F8F-2B83AD53DF38}" destId="{9DCB81FC-B4CE-40D8-A022-D9F924A98139}" srcOrd="0" destOrd="0" presId="urn:microsoft.com/office/officeart/2008/layout/BendingPictureCaptionList"/>
    <dgm:cxn modelId="{640F1ABD-F1CD-4BB6-A3C0-A9CF16587426}" type="presParOf" srcId="{722E578B-B378-4226-8F8F-2B83AD53DF38}" destId="{54E08D27-092C-4A96-AEAD-64E27E8EC1AB}" srcOrd="1" destOrd="0" presId="urn:microsoft.com/office/officeart/2008/layout/BendingPictureCaptionList"/>
    <dgm:cxn modelId="{7D227040-2BCA-44B9-BFCE-BB46BD2B4F7D}" type="presParOf" srcId="{90CC01E2-3680-4068-89E4-46195EA63427}" destId="{CADEB67B-3C71-423B-BB0C-A23AB890E97B}" srcOrd="7" destOrd="0" presId="urn:microsoft.com/office/officeart/2008/layout/BendingPictureCaptionList"/>
    <dgm:cxn modelId="{CFAC8D7A-5DFB-4AEE-B1C4-95C139DFF33E}" type="presParOf" srcId="{90CC01E2-3680-4068-89E4-46195EA63427}" destId="{F957E32C-485B-4555-B716-574F3EE827E9}" srcOrd="8" destOrd="0" presId="urn:microsoft.com/office/officeart/2008/layout/BendingPictureCaptionList"/>
    <dgm:cxn modelId="{519DB77F-BE38-4E31-B899-A08046B523ED}" type="presParOf" srcId="{F957E32C-485B-4555-B716-574F3EE827E9}" destId="{CB82648D-8E2E-44A8-B56C-1FC6C606869C}" srcOrd="0" destOrd="0" presId="urn:microsoft.com/office/officeart/2008/layout/BendingPictureCaptionList"/>
    <dgm:cxn modelId="{09161725-3627-49EF-8F9F-588895880ED0}" type="presParOf" srcId="{F957E32C-485B-4555-B716-574F3EE827E9}" destId="{0D8D6E33-93C7-4F39-A31F-631FD974EB94}"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4B3896-3294-439B-9D31-A848B8AD1C10}"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EC8E486E-7ED3-4798-9CDD-AF043D0B9538}">
      <dgm:prSet phldrT="[Text]" custT="1"/>
      <dgm:spPr/>
      <dgm:t>
        <a:bodyPr/>
        <a:lstStyle/>
        <a:p>
          <a:r>
            <a:rPr lang="en-US" sz="2000" b="1" dirty="0">
              <a:latin typeface="Arial" pitchFamily="34" charset="0"/>
              <a:cs typeface="Arial" pitchFamily="34" charset="0"/>
            </a:rPr>
            <a:t>Analyze</a:t>
          </a:r>
        </a:p>
      </dgm:t>
    </dgm:pt>
    <dgm:pt modelId="{1B4D1C67-9560-4965-8AFE-7503CCBA15BD}" type="parTrans" cxnId="{F683FD23-A76D-4F6D-8AD7-4B4D8ABB78E3}">
      <dgm:prSet/>
      <dgm:spPr/>
      <dgm:t>
        <a:bodyPr/>
        <a:lstStyle/>
        <a:p>
          <a:endParaRPr lang="en-US"/>
        </a:p>
      </dgm:t>
    </dgm:pt>
    <dgm:pt modelId="{2F8851D1-F70A-456A-8EF0-83FB5ADE74A4}" type="sibTrans" cxnId="{F683FD23-A76D-4F6D-8AD7-4B4D8ABB78E3}">
      <dgm:prSet/>
      <dgm:spPr/>
      <dgm:t>
        <a:bodyPr/>
        <a:lstStyle/>
        <a:p>
          <a:endParaRPr lang="en-US"/>
        </a:p>
      </dgm:t>
    </dgm:pt>
    <dgm:pt modelId="{4379C73C-3F22-49DF-A4F7-587EFFEC15FD}">
      <dgm:prSet phldrT="[Text]" custT="1"/>
      <dgm:spPr/>
      <dgm:t>
        <a:bodyPr/>
        <a:lstStyle/>
        <a:p>
          <a:r>
            <a:rPr lang="en-US" sz="2000" b="1" dirty="0">
              <a:latin typeface="Arial" pitchFamily="34" charset="0"/>
              <a:cs typeface="Arial" pitchFamily="34" charset="0"/>
            </a:rPr>
            <a:t>Decide</a:t>
          </a:r>
        </a:p>
      </dgm:t>
    </dgm:pt>
    <dgm:pt modelId="{18BF6515-F85E-4027-B3C4-F17BD5F33FC5}" type="parTrans" cxnId="{6EB80C39-ABC5-4439-A0FD-3E474D09DBD2}">
      <dgm:prSet/>
      <dgm:spPr/>
      <dgm:t>
        <a:bodyPr/>
        <a:lstStyle/>
        <a:p>
          <a:endParaRPr lang="en-US"/>
        </a:p>
      </dgm:t>
    </dgm:pt>
    <dgm:pt modelId="{8EC56741-DF9D-4349-B832-ABB627581047}" type="sibTrans" cxnId="{6EB80C39-ABC5-4439-A0FD-3E474D09DBD2}">
      <dgm:prSet/>
      <dgm:spPr/>
      <dgm:t>
        <a:bodyPr/>
        <a:lstStyle/>
        <a:p>
          <a:endParaRPr lang="en-US"/>
        </a:p>
      </dgm:t>
    </dgm:pt>
    <dgm:pt modelId="{208CFF0E-07F7-4D6F-8671-6A48EBFDC1B7}">
      <dgm:prSet phldrT="[Text]" custT="1"/>
      <dgm:spPr/>
      <dgm:t>
        <a:bodyPr/>
        <a:lstStyle/>
        <a:p>
          <a:r>
            <a:rPr lang="en-US" sz="2000" b="1" dirty="0">
              <a:latin typeface="Arial" pitchFamily="34" charset="0"/>
              <a:cs typeface="Arial" pitchFamily="34" charset="0"/>
            </a:rPr>
            <a:t>Control</a:t>
          </a:r>
        </a:p>
      </dgm:t>
    </dgm:pt>
    <dgm:pt modelId="{C8C00B73-6514-4F29-B881-67AB184A1AFC}" type="parTrans" cxnId="{1B1B147E-7EF2-4EC4-8B29-452B4CD3A031}">
      <dgm:prSet/>
      <dgm:spPr/>
      <dgm:t>
        <a:bodyPr/>
        <a:lstStyle/>
        <a:p>
          <a:endParaRPr lang="en-US"/>
        </a:p>
      </dgm:t>
    </dgm:pt>
    <dgm:pt modelId="{41FC8D46-F2AC-459D-A748-B337A5CB023D}" type="sibTrans" cxnId="{1B1B147E-7EF2-4EC4-8B29-452B4CD3A031}">
      <dgm:prSet/>
      <dgm:spPr/>
      <dgm:t>
        <a:bodyPr/>
        <a:lstStyle/>
        <a:p>
          <a:endParaRPr lang="en-US"/>
        </a:p>
      </dgm:t>
    </dgm:pt>
    <dgm:pt modelId="{BAAC8DBB-53D3-4581-8BBE-46F6320991EA}">
      <dgm:prSet phldrT="[Text]" custT="1"/>
      <dgm:spPr/>
      <dgm:t>
        <a:bodyPr/>
        <a:lstStyle/>
        <a:p>
          <a:r>
            <a:rPr lang="en-US" sz="2000" b="1" dirty="0">
              <a:latin typeface="Arial" pitchFamily="34" charset="0"/>
              <a:cs typeface="Arial" pitchFamily="34" charset="0"/>
            </a:rPr>
            <a:t>Monitor</a:t>
          </a:r>
        </a:p>
      </dgm:t>
    </dgm:pt>
    <dgm:pt modelId="{21029B2E-FE24-4930-8D40-CDFA891A6268}" type="parTrans" cxnId="{592FD055-C07A-4277-942B-AA098DACCA5B}">
      <dgm:prSet/>
      <dgm:spPr/>
      <dgm:t>
        <a:bodyPr/>
        <a:lstStyle/>
        <a:p>
          <a:endParaRPr lang="en-US"/>
        </a:p>
      </dgm:t>
    </dgm:pt>
    <dgm:pt modelId="{782CF3DE-488A-4B82-9504-4CB60AE0EB28}" type="sibTrans" cxnId="{592FD055-C07A-4277-942B-AA098DACCA5B}">
      <dgm:prSet/>
      <dgm:spPr/>
      <dgm:t>
        <a:bodyPr/>
        <a:lstStyle/>
        <a:p>
          <a:endParaRPr lang="en-US"/>
        </a:p>
      </dgm:t>
    </dgm:pt>
    <dgm:pt modelId="{373351D1-3754-4007-B1A6-95CE361906D5}">
      <dgm:prSet phldrT="[Text]" custT="1"/>
      <dgm:spPr/>
      <dgm:t>
        <a:bodyPr/>
        <a:lstStyle/>
        <a:p>
          <a:r>
            <a:rPr lang="en-US" sz="2000" b="1" dirty="0">
              <a:latin typeface="Arial" pitchFamily="34" charset="0"/>
              <a:cs typeface="Arial" pitchFamily="34" charset="0"/>
            </a:rPr>
            <a:t>Instrument</a:t>
          </a:r>
        </a:p>
      </dgm:t>
    </dgm:pt>
    <dgm:pt modelId="{96E61D59-04ED-4A75-8290-899D4475D0C4}" type="parTrans" cxnId="{84F2A728-2AAC-44FC-81A2-CDDCB33B4AA4}">
      <dgm:prSet/>
      <dgm:spPr/>
      <dgm:t>
        <a:bodyPr/>
        <a:lstStyle/>
        <a:p>
          <a:endParaRPr lang="en-US"/>
        </a:p>
      </dgm:t>
    </dgm:pt>
    <dgm:pt modelId="{74094A69-7244-4A6F-82CB-5203FAF23262}" type="sibTrans" cxnId="{84F2A728-2AAC-44FC-81A2-CDDCB33B4AA4}">
      <dgm:prSet/>
      <dgm:spPr/>
      <dgm:t>
        <a:bodyPr/>
        <a:lstStyle/>
        <a:p>
          <a:endParaRPr lang="en-US"/>
        </a:p>
      </dgm:t>
    </dgm:pt>
    <dgm:pt modelId="{AF6D2EC2-2197-4B7C-B952-D31D8E9CC9F3}" type="pres">
      <dgm:prSet presAssocID="{BD4B3896-3294-439B-9D31-A848B8AD1C10}" presName="cycle" presStyleCnt="0">
        <dgm:presLayoutVars>
          <dgm:dir/>
          <dgm:resizeHandles val="exact"/>
        </dgm:presLayoutVars>
      </dgm:prSet>
      <dgm:spPr/>
    </dgm:pt>
    <dgm:pt modelId="{74E640D0-EE60-4325-8C5B-EFFE1CB81B30}" type="pres">
      <dgm:prSet presAssocID="{EC8E486E-7ED3-4798-9CDD-AF043D0B9538}" presName="dummy" presStyleCnt="0"/>
      <dgm:spPr/>
    </dgm:pt>
    <dgm:pt modelId="{F692A8CF-2A9A-49CF-9AF7-A4308DEDACA7}" type="pres">
      <dgm:prSet presAssocID="{EC8E486E-7ED3-4798-9CDD-AF043D0B9538}" presName="node" presStyleLbl="revTx" presStyleIdx="0" presStyleCnt="5" custScaleX="138081">
        <dgm:presLayoutVars>
          <dgm:bulletEnabled val="1"/>
        </dgm:presLayoutVars>
      </dgm:prSet>
      <dgm:spPr/>
    </dgm:pt>
    <dgm:pt modelId="{EEBE8081-4690-4E20-B2D1-F19933DBEB5D}" type="pres">
      <dgm:prSet presAssocID="{2F8851D1-F70A-456A-8EF0-83FB5ADE74A4}" presName="sibTrans" presStyleLbl="node1" presStyleIdx="0" presStyleCnt="5"/>
      <dgm:spPr/>
    </dgm:pt>
    <dgm:pt modelId="{60CA7CE2-CE94-4C88-979E-C9ADF42B6D87}" type="pres">
      <dgm:prSet presAssocID="{4379C73C-3F22-49DF-A4F7-587EFFEC15FD}" presName="dummy" presStyleCnt="0"/>
      <dgm:spPr/>
    </dgm:pt>
    <dgm:pt modelId="{94FAACD0-38DF-417A-96C6-F1E3AAF5D3F6}" type="pres">
      <dgm:prSet presAssocID="{4379C73C-3F22-49DF-A4F7-587EFFEC15FD}" presName="node" presStyleLbl="revTx" presStyleIdx="1" presStyleCnt="5" custScaleX="138081">
        <dgm:presLayoutVars>
          <dgm:bulletEnabled val="1"/>
        </dgm:presLayoutVars>
      </dgm:prSet>
      <dgm:spPr/>
    </dgm:pt>
    <dgm:pt modelId="{CBCB4416-15D6-4ABB-AC70-6F50667FD1F9}" type="pres">
      <dgm:prSet presAssocID="{8EC56741-DF9D-4349-B832-ABB627581047}" presName="sibTrans" presStyleLbl="node1" presStyleIdx="1" presStyleCnt="5"/>
      <dgm:spPr/>
    </dgm:pt>
    <dgm:pt modelId="{5D8FAFCE-F67B-4520-AB0A-A1EEDC825EB7}" type="pres">
      <dgm:prSet presAssocID="{208CFF0E-07F7-4D6F-8671-6A48EBFDC1B7}" presName="dummy" presStyleCnt="0"/>
      <dgm:spPr/>
    </dgm:pt>
    <dgm:pt modelId="{A08B2279-E3F2-49A7-A1E9-5074B728A547}" type="pres">
      <dgm:prSet presAssocID="{208CFF0E-07F7-4D6F-8671-6A48EBFDC1B7}" presName="node" presStyleLbl="revTx" presStyleIdx="2" presStyleCnt="5" custScaleX="138081">
        <dgm:presLayoutVars>
          <dgm:bulletEnabled val="1"/>
        </dgm:presLayoutVars>
      </dgm:prSet>
      <dgm:spPr/>
    </dgm:pt>
    <dgm:pt modelId="{FD8B3A2F-7B6F-4AB5-A73D-828F1124C770}" type="pres">
      <dgm:prSet presAssocID="{41FC8D46-F2AC-459D-A748-B337A5CB023D}" presName="sibTrans" presStyleLbl="node1" presStyleIdx="2" presStyleCnt="5"/>
      <dgm:spPr/>
    </dgm:pt>
    <dgm:pt modelId="{56E2FC59-FE20-4AA4-BBCE-2DD5CDE3C7F5}" type="pres">
      <dgm:prSet presAssocID="{373351D1-3754-4007-B1A6-95CE361906D5}" presName="dummy" presStyleCnt="0"/>
      <dgm:spPr/>
    </dgm:pt>
    <dgm:pt modelId="{FC87E1FE-46CA-4DBD-A0AE-7F5C74A02EBD}" type="pres">
      <dgm:prSet presAssocID="{373351D1-3754-4007-B1A6-95CE361906D5}" presName="node" presStyleLbl="revTx" presStyleIdx="3" presStyleCnt="5" custScaleX="138081">
        <dgm:presLayoutVars>
          <dgm:bulletEnabled val="1"/>
        </dgm:presLayoutVars>
      </dgm:prSet>
      <dgm:spPr/>
    </dgm:pt>
    <dgm:pt modelId="{0683E770-1E22-44D5-A56D-E8DB3A878371}" type="pres">
      <dgm:prSet presAssocID="{74094A69-7244-4A6F-82CB-5203FAF23262}" presName="sibTrans" presStyleLbl="node1" presStyleIdx="3" presStyleCnt="5"/>
      <dgm:spPr/>
    </dgm:pt>
    <dgm:pt modelId="{0110F05A-8983-4739-8EC3-7B40D074C2C3}" type="pres">
      <dgm:prSet presAssocID="{BAAC8DBB-53D3-4581-8BBE-46F6320991EA}" presName="dummy" presStyleCnt="0"/>
      <dgm:spPr/>
    </dgm:pt>
    <dgm:pt modelId="{92965A8E-872C-4E60-ADAD-A7FDE01401FB}" type="pres">
      <dgm:prSet presAssocID="{BAAC8DBB-53D3-4581-8BBE-46F6320991EA}" presName="node" presStyleLbl="revTx" presStyleIdx="4" presStyleCnt="5" custScaleX="138081">
        <dgm:presLayoutVars>
          <dgm:bulletEnabled val="1"/>
        </dgm:presLayoutVars>
      </dgm:prSet>
      <dgm:spPr/>
    </dgm:pt>
    <dgm:pt modelId="{079F9E30-C9CF-4A61-B1A4-15CB6A67ECE6}" type="pres">
      <dgm:prSet presAssocID="{782CF3DE-488A-4B82-9504-4CB60AE0EB28}" presName="sibTrans" presStyleLbl="node1" presStyleIdx="4" presStyleCnt="5"/>
      <dgm:spPr/>
    </dgm:pt>
  </dgm:ptLst>
  <dgm:cxnLst>
    <dgm:cxn modelId="{C2D55813-8DDA-4188-99EC-388E4B0C6A1C}" type="presOf" srcId="{2F8851D1-F70A-456A-8EF0-83FB5ADE74A4}" destId="{EEBE8081-4690-4E20-B2D1-F19933DBEB5D}" srcOrd="0" destOrd="0" presId="urn:microsoft.com/office/officeart/2005/8/layout/cycle1"/>
    <dgm:cxn modelId="{D2936918-7C26-4925-B4B4-4278DBB41A24}" type="presOf" srcId="{8EC56741-DF9D-4349-B832-ABB627581047}" destId="{CBCB4416-15D6-4ABB-AC70-6F50667FD1F9}" srcOrd="0" destOrd="0" presId="urn:microsoft.com/office/officeart/2005/8/layout/cycle1"/>
    <dgm:cxn modelId="{F683FD23-A76D-4F6D-8AD7-4B4D8ABB78E3}" srcId="{BD4B3896-3294-439B-9D31-A848B8AD1C10}" destId="{EC8E486E-7ED3-4798-9CDD-AF043D0B9538}" srcOrd="0" destOrd="0" parTransId="{1B4D1C67-9560-4965-8AFE-7503CCBA15BD}" sibTransId="{2F8851D1-F70A-456A-8EF0-83FB5ADE74A4}"/>
    <dgm:cxn modelId="{84F2A728-2AAC-44FC-81A2-CDDCB33B4AA4}" srcId="{BD4B3896-3294-439B-9D31-A848B8AD1C10}" destId="{373351D1-3754-4007-B1A6-95CE361906D5}" srcOrd="3" destOrd="0" parTransId="{96E61D59-04ED-4A75-8290-899D4475D0C4}" sibTransId="{74094A69-7244-4A6F-82CB-5203FAF23262}"/>
    <dgm:cxn modelId="{6EB80C39-ABC5-4439-A0FD-3E474D09DBD2}" srcId="{BD4B3896-3294-439B-9D31-A848B8AD1C10}" destId="{4379C73C-3F22-49DF-A4F7-587EFFEC15FD}" srcOrd="1" destOrd="0" parTransId="{18BF6515-F85E-4027-B3C4-F17BD5F33FC5}" sibTransId="{8EC56741-DF9D-4349-B832-ABB627581047}"/>
    <dgm:cxn modelId="{9B666A74-7076-401D-AE8A-A22F965B58E9}" type="presOf" srcId="{BAAC8DBB-53D3-4581-8BBE-46F6320991EA}" destId="{92965A8E-872C-4E60-ADAD-A7FDE01401FB}" srcOrd="0" destOrd="0" presId="urn:microsoft.com/office/officeart/2005/8/layout/cycle1"/>
    <dgm:cxn modelId="{592FD055-C07A-4277-942B-AA098DACCA5B}" srcId="{BD4B3896-3294-439B-9D31-A848B8AD1C10}" destId="{BAAC8DBB-53D3-4581-8BBE-46F6320991EA}" srcOrd="4" destOrd="0" parTransId="{21029B2E-FE24-4930-8D40-CDFA891A6268}" sibTransId="{782CF3DE-488A-4B82-9504-4CB60AE0EB28}"/>
    <dgm:cxn modelId="{80687B57-6050-4EC7-8F19-726A8BBCA9AA}" type="presOf" srcId="{4379C73C-3F22-49DF-A4F7-587EFFEC15FD}" destId="{94FAACD0-38DF-417A-96C6-F1E3AAF5D3F6}" srcOrd="0" destOrd="0" presId="urn:microsoft.com/office/officeart/2005/8/layout/cycle1"/>
    <dgm:cxn modelId="{81E7A478-79A1-4D92-8026-B1A19D010F0F}" type="presOf" srcId="{74094A69-7244-4A6F-82CB-5203FAF23262}" destId="{0683E770-1E22-44D5-A56D-E8DB3A878371}" srcOrd="0" destOrd="0" presId="urn:microsoft.com/office/officeart/2005/8/layout/cycle1"/>
    <dgm:cxn modelId="{E7C67D79-E072-4773-8C46-0182F3A33357}" type="presOf" srcId="{41FC8D46-F2AC-459D-A748-B337A5CB023D}" destId="{FD8B3A2F-7B6F-4AB5-A73D-828F1124C770}" srcOrd="0" destOrd="0" presId="urn:microsoft.com/office/officeart/2005/8/layout/cycle1"/>
    <dgm:cxn modelId="{1B1B147E-7EF2-4EC4-8B29-452B4CD3A031}" srcId="{BD4B3896-3294-439B-9D31-A848B8AD1C10}" destId="{208CFF0E-07F7-4D6F-8671-6A48EBFDC1B7}" srcOrd="2" destOrd="0" parTransId="{C8C00B73-6514-4F29-B881-67AB184A1AFC}" sibTransId="{41FC8D46-F2AC-459D-A748-B337A5CB023D}"/>
    <dgm:cxn modelId="{BE3F62B0-1EDD-44F9-97AA-94CEB70D5F33}" type="presOf" srcId="{EC8E486E-7ED3-4798-9CDD-AF043D0B9538}" destId="{F692A8CF-2A9A-49CF-9AF7-A4308DEDACA7}" srcOrd="0" destOrd="0" presId="urn:microsoft.com/office/officeart/2005/8/layout/cycle1"/>
    <dgm:cxn modelId="{E2E671C9-21DC-4063-A513-7E683A484134}" type="presOf" srcId="{373351D1-3754-4007-B1A6-95CE361906D5}" destId="{FC87E1FE-46CA-4DBD-A0AE-7F5C74A02EBD}" srcOrd="0" destOrd="0" presId="urn:microsoft.com/office/officeart/2005/8/layout/cycle1"/>
    <dgm:cxn modelId="{26A14AD1-E1FA-4D12-B8E9-69F72B63A31A}" type="presOf" srcId="{782CF3DE-488A-4B82-9504-4CB60AE0EB28}" destId="{079F9E30-C9CF-4A61-B1A4-15CB6A67ECE6}" srcOrd="0" destOrd="0" presId="urn:microsoft.com/office/officeart/2005/8/layout/cycle1"/>
    <dgm:cxn modelId="{CC6EC5E6-EE22-482A-BE92-0FEA44F2BC44}" type="presOf" srcId="{208CFF0E-07F7-4D6F-8671-6A48EBFDC1B7}" destId="{A08B2279-E3F2-49A7-A1E9-5074B728A547}" srcOrd="0" destOrd="0" presId="urn:microsoft.com/office/officeart/2005/8/layout/cycle1"/>
    <dgm:cxn modelId="{B71CEEF9-6218-4B92-B6D2-AF288E80E176}" type="presOf" srcId="{BD4B3896-3294-439B-9D31-A848B8AD1C10}" destId="{AF6D2EC2-2197-4B7C-B952-D31D8E9CC9F3}" srcOrd="0" destOrd="0" presId="urn:microsoft.com/office/officeart/2005/8/layout/cycle1"/>
    <dgm:cxn modelId="{D550FD58-FAE4-4FEF-9192-2DE1DCA95347}" type="presParOf" srcId="{AF6D2EC2-2197-4B7C-B952-D31D8E9CC9F3}" destId="{74E640D0-EE60-4325-8C5B-EFFE1CB81B30}" srcOrd="0" destOrd="0" presId="urn:microsoft.com/office/officeart/2005/8/layout/cycle1"/>
    <dgm:cxn modelId="{E314643F-AF2B-4C1B-BE21-3F22B1FF2D14}" type="presParOf" srcId="{AF6D2EC2-2197-4B7C-B952-D31D8E9CC9F3}" destId="{F692A8CF-2A9A-49CF-9AF7-A4308DEDACA7}" srcOrd="1" destOrd="0" presId="urn:microsoft.com/office/officeart/2005/8/layout/cycle1"/>
    <dgm:cxn modelId="{B2E0EAD3-D8AB-4FBB-86F2-4A8EE253D3D8}" type="presParOf" srcId="{AF6D2EC2-2197-4B7C-B952-D31D8E9CC9F3}" destId="{EEBE8081-4690-4E20-B2D1-F19933DBEB5D}" srcOrd="2" destOrd="0" presId="urn:microsoft.com/office/officeart/2005/8/layout/cycle1"/>
    <dgm:cxn modelId="{E813500E-2C76-4939-9253-DBADDF9A9984}" type="presParOf" srcId="{AF6D2EC2-2197-4B7C-B952-D31D8E9CC9F3}" destId="{60CA7CE2-CE94-4C88-979E-C9ADF42B6D87}" srcOrd="3" destOrd="0" presId="urn:microsoft.com/office/officeart/2005/8/layout/cycle1"/>
    <dgm:cxn modelId="{A7232DAE-2E47-45BD-8883-F468AE5405A9}" type="presParOf" srcId="{AF6D2EC2-2197-4B7C-B952-D31D8E9CC9F3}" destId="{94FAACD0-38DF-417A-96C6-F1E3AAF5D3F6}" srcOrd="4" destOrd="0" presId="urn:microsoft.com/office/officeart/2005/8/layout/cycle1"/>
    <dgm:cxn modelId="{7D4F4773-2990-4844-8D1A-74AC68E770D0}" type="presParOf" srcId="{AF6D2EC2-2197-4B7C-B952-D31D8E9CC9F3}" destId="{CBCB4416-15D6-4ABB-AC70-6F50667FD1F9}" srcOrd="5" destOrd="0" presId="urn:microsoft.com/office/officeart/2005/8/layout/cycle1"/>
    <dgm:cxn modelId="{C0A7E6B5-D70A-4471-9204-9CBA85A47DF7}" type="presParOf" srcId="{AF6D2EC2-2197-4B7C-B952-D31D8E9CC9F3}" destId="{5D8FAFCE-F67B-4520-AB0A-A1EEDC825EB7}" srcOrd="6" destOrd="0" presId="urn:microsoft.com/office/officeart/2005/8/layout/cycle1"/>
    <dgm:cxn modelId="{B4C3DE73-2863-4ADA-8115-A0AC5BC2BF9C}" type="presParOf" srcId="{AF6D2EC2-2197-4B7C-B952-D31D8E9CC9F3}" destId="{A08B2279-E3F2-49A7-A1E9-5074B728A547}" srcOrd="7" destOrd="0" presId="urn:microsoft.com/office/officeart/2005/8/layout/cycle1"/>
    <dgm:cxn modelId="{145FAA46-6D85-421A-A366-BB673459E42A}" type="presParOf" srcId="{AF6D2EC2-2197-4B7C-B952-D31D8E9CC9F3}" destId="{FD8B3A2F-7B6F-4AB5-A73D-828F1124C770}" srcOrd="8" destOrd="0" presId="urn:microsoft.com/office/officeart/2005/8/layout/cycle1"/>
    <dgm:cxn modelId="{A97CA754-F722-4986-8C23-4F87720D953C}" type="presParOf" srcId="{AF6D2EC2-2197-4B7C-B952-D31D8E9CC9F3}" destId="{56E2FC59-FE20-4AA4-BBCE-2DD5CDE3C7F5}" srcOrd="9" destOrd="0" presId="urn:microsoft.com/office/officeart/2005/8/layout/cycle1"/>
    <dgm:cxn modelId="{1E96AF38-139D-49A7-BB57-E28B03156411}" type="presParOf" srcId="{AF6D2EC2-2197-4B7C-B952-D31D8E9CC9F3}" destId="{FC87E1FE-46CA-4DBD-A0AE-7F5C74A02EBD}" srcOrd="10" destOrd="0" presId="urn:microsoft.com/office/officeart/2005/8/layout/cycle1"/>
    <dgm:cxn modelId="{052E86F6-4A0D-4328-B489-A5CA4BE2028A}" type="presParOf" srcId="{AF6D2EC2-2197-4B7C-B952-D31D8E9CC9F3}" destId="{0683E770-1E22-44D5-A56D-E8DB3A878371}" srcOrd="11" destOrd="0" presId="urn:microsoft.com/office/officeart/2005/8/layout/cycle1"/>
    <dgm:cxn modelId="{6247A0F3-34C4-4CE7-BDF4-A725CCBEC4C8}" type="presParOf" srcId="{AF6D2EC2-2197-4B7C-B952-D31D8E9CC9F3}" destId="{0110F05A-8983-4739-8EC3-7B40D074C2C3}" srcOrd="12" destOrd="0" presId="urn:microsoft.com/office/officeart/2005/8/layout/cycle1"/>
    <dgm:cxn modelId="{C6D8F152-97F0-4E88-B2BE-EE520D48CEBE}" type="presParOf" srcId="{AF6D2EC2-2197-4B7C-B952-D31D8E9CC9F3}" destId="{92965A8E-872C-4E60-ADAD-A7FDE01401FB}" srcOrd="13" destOrd="0" presId="urn:microsoft.com/office/officeart/2005/8/layout/cycle1"/>
    <dgm:cxn modelId="{03BB8EA6-22C9-41C9-84FA-7FAD4CB046E0}" type="presParOf" srcId="{AF6D2EC2-2197-4B7C-B952-D31D8E9CC9F3}" destId="{079F9E30-C9CF-4A61-B1A4-15CB6A67ECE6}"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custT="1"/>
      <dgm:spPr>
        <a:solidFill>
          <a:srgbClr val="C00000"/>
        </a:solidFill>
      </dgm:spPr>
      <dgm:t>
        <a:bodyPr/>
        <a:lstStyle/>
        <a:p>
          <a:r>
            <a:rPr lang="en-US" sz="1800" b="1" dirty="0"/>
            <a:t>Why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custT="1"/>
      <dgm:spPr>
        <a:solidFill>
          <a:schemeClr val="tx2"/>
        </a:solidFill>
      </dgm:spPr>
      <dgm:t>
        <a:bodyPr/>
        <a:lstStyle/>
        <a:p>
          <a:r>
            <a:rPr lang="en-US" sz="1800" b="1" dirty="0"/>
            <a:t>What</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effectLst>
          <a:glow rad="101600">
            <a:schemeClr val="accent2">
              <a:satMod val="175000"/>
              <a:alpha val="40000"/>
            </a:schemeClr>
          </a:glow>
        </a:effectLst>
      </dgm:spPr>
      <dgm:t>
        <a:bodyPr/>
        <a:lstStyle/>
        <a:p>
          <a:r>
            <a:rPr lang="en-US" b="1" dirty="0">
              <a:solidFill>
                <a:schemeClr val="tx1"/>
              </a:solidFill>
            </a:rPr>
            <a:t>Big Data</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a:t>How</a:t>
          </a:r>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60EA7802-C6F2-4E11-9023-8EE6BD64BA29}" type="presOf" srcId="{234BA482-2472-47CB-92E6-CBFEF1C9881B}" destId="{790E0DFB-68ED-4245-A33A-CEAF8A924EFA}" srcOrd="0" destOrd="0" presId="urn:microsoft.com/office/officeart/2005/8/layout/pyramid4"/>
    <dgm:cxn modelId="{516FEE03-16C6-4C9E-BDC3-289B74F5E3CC}" type="presOf" srcId="{BD2C16E6-437D-4169-8D24-213473967BB9}" destId="{B0C1045D-3F5C-4EF2-8655-4ABF62BF1A66}" srcOrd="0" destOrd="0" presId="urn:microsoft.com/office/officeart/2005/8/layout/pyramid4"/>
    <dgm:cxn modelId="{F4C5870E-3524-43EB-B725-B1CE1CBE294D}" srcId="{ECA1FF27-E5AF-4737-9F79-572EDEDDFA54}" destId="{234BA482-2472-47CB-92E6-CBFEF1C9881B}" srcOrd="0" destOrd="0" parTransId="{F3038399-D159-4C73-90D8-8F4879A42861}" sibTransId="{46136521-2707-4073-815B-1543A462BF6A}"/>
    <dgm:cxn modelId="{DEB60E82-E5A6-45E4-A48B-4D68A8B44FE4}" type="presOf" srcId="{E2789DB1-56D7-4B1E-97D8-125C40EBA056}" destId="{41763F67-C908-4FA0-ADEF-9ACBCF41BCAD}"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1AF78B9C-E29D-4233-8661-8F65C31C3E63}" type="presOf" srcId="{ECA1FF27-E5AF-4737-9F79-572EDEDDFA54}" destId="{09447EF2-D8B0-4F6A-84A1-B472AF033AE3}" srcOrd="0" destOrd="0" presId="urn:microsoft.com/office/officeart/2005/8/layout/pyramid4"/>
    <dgm:cxn modelId="{C44C8EFB-67BE-453D-B365-DC508115B554}" type="presOf" srcId="{BF7B6D69-EF90-4874-812D-63130D39094B}" destId="{6FBF1325-5A26-4E42-BAB6-5597FD5A4B00}"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9BE95196-E93C-439F-972D-F2589D290EB9}" type="presParOf" srcId="{09447EF2-D8B0-4F6A-84A1-B472AF033AE3}" destId="{790E0DFB-68ED-4245-A33A-CEAF8A924EFA}" srcOrd="0" destOrd="0" presId="urn:microsoft.com/office/officeart/2005/8/layout/pyramid4"/>
    <dgm:cxn modelId="{0C2D4C53-2597-4689-B6D9-5CF44ABE825D}" type="presParOf" srcId="{09447EF2-D8B0-4F6A-84A1-B472AF033AE3}" destId="{6FBF1325-5A26-4E42-BAB6-5597FD5A4B00}" srcOrd="1" destOrd="0" presId="urn:microsoft.com/office/officeart/2005/8/layout/pyramid4"/>
    <dgm:cxn modelId="{2B56A542-CEB3-46DD-9C1E-4EFCB251513B}" type="presParOf" srcId="{09447EF2-D8B0-4F6A-84A1-B472AF033AE3}" destId="{41763F67-C908-4FA0-ADEF-9ACBCF41BCAD}" srcOrd="2" destOrd="0" presId="urn:microsoft.com/office/officeart/2005/8/layout/pyramid4"/>
    <dgm:cxn modelId="{6131EFF1-A74C-4697-AEA0-0D8301FE2CC6}"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BE4F62-E95A-495F-A106-3DB94E9CEE2F}"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E8A502E9-3DF6-46DB-9C96-E671CE01AB3D}">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Data Lifecycle I (Basic)</a:t>
          </a:r>
        </a:p>
      </dgm:t>
    </dgm:pt>
    <dgm:pt modelId="{8CD35A05-2438-4EBB-8387-41C1C80A479E}" type="parTrans" cxnId="{5EF93C82-4CEC-4478-90A5-EB197D83D151}">
      <dgm:prSet/>
      <dgm:spPr/>
      <dgm:t>
        <a:bodyPr/>
        <a:lstStyle/>
        <a:p>
          <a:endParaRPr lang="en-US"/>
        </a:p>
      </dgm:t>
    </dgm:pt>
    <dgm:pt modelId="{050254D7-0242-4677-B8C1-41679283DC91}" type="sibTrans" cxnId="{5EF93C82-4CEC-4478-90A5-EB197D83D151}">
      <dgm:prSet/>
      <dgm:spPr/>
      <dgm:t>
        <a:bodyPr/>
        <a:lstStyle/>
        <a:p>
          <a:endParaRPr lang="en-US"/>
        </a:p>
      </dgm:t>
    </dgm:pt>
    <dgm:pt modelId="{EB3104E7-D493-4AC7-87D0-D888C6494504}">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Collection</a:t>
          </a:r>
        </a:p>
      </dgm:t>
    </dgm:pt>
    <dgm:pt modelId="{3532D72C-0457-4795-9DB3-0E825116B6A0}" type="parTrans" cxnId="{1AE33A68-9F9D-4F47-9EB7-BA721333F626}">
      <dgm:prSet/>
      <dgm:spPr/>
      <dgm:t>
        <a:bodyPr/>
        <a:lstStyle/>
        <a:p>
          <a:endParaRPr lang="en-US"/>
        </a:p>
      </dgm:t>
    </dgm:pt>
    <dgm:pt modelId="{F87C0438-ABC6-4208-B4F8-E75EEA3CC9ED}" type="sibTrans" cxnId="{1AE33A68-9F9D-4F47-9EB7-BA721333F626}">
      <dgm:prSet/>
      <dgm:spPr/>
      <dgm:t>
        <a:bodyPr/>
        <a:lstStyle/>
        <a:p>
          <a:endParaRPr lang="en-US"/>
        </a:p>
      </dgm:t>
    </dgm:pt>
    <dgm:pt modelId="{456CD0FD-DEEF-4540-8EFE-7E78B25145C3}">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Cleaning, Validation, Serialization</a:t>
          </a:r>
        </a:p>
      </dgm:t>
    </dgm:pt>
    <dgm:pt modelId="{DE17D928-7F77-4F67-BEC1-B57E524A40C0}" type="parTrans" cxnId="{B53A3DCA-33BC-49A5-B1ED-D33273860112}">
      <dgm:prSet/>
      <dgm:spPr/>
      <dgm:t>
        <a:bodyPr/>
        <a:lstStyle/>
        <a:p>
          <a:endParaRPr lang="en-US"/>
        </a:p>
      </dgm:t>
    </dgm:pt>
    <dgm:pt modelId="{766DBCF2-70F2-4D09-B276-3E9E57399F37}" type="sibTrans" cxnId="{B53A3DCA-33BC-49A5-B1ED-D33273860112}">
      <dgm:prSet/>
      <dgm:spPr/>
      <dgm:t>
        <a:bodyPr/>
        <a:lstStyle/>
        <a:p>
          <a:endParaRPr lang="en-US"/>
        </a:p>
      </dgm:t>
    </dgm:pt>
    <dgm:pt modelId="{AC140D28-B6B6-441D-9365-DC299BC41870}">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Transformation, Augmentation, Integration</a:t>
          </a:r>
        </a:p>
      </dgm:t>
    </dgm:pt>
    <dgm:pt modelId="{4840546B-A248-4C9E-A2A1-3448D3EB2B68}" type="parTrans" cxnId="{6CF8CDD5-E44C-465A-B22A-D427C5FCCBE0}">
      <dgm:prSet/>
      <dgm:spPr/>
      <dgm:t>
        <a:bodyPr/>
        <a:lstStyle/>
        <a:p>
          <a:endParaRPr lang="en-US"/>
        </a:p>
      </dgm:t>
    </dgm:pt>
    <dgm:pt modelId="{023D0CCE-A994-4842-AA90-357A4B14F50F}" type="sibTrans" cxnId="{6CF8CDD5-E44C-465A-B22A-D427C5FCCBE0}">
      <dgm:prSet/>
      <dgm:spPr/>
      <dgm:t>
        <a:bodyPr/>
        <a:lstStyle/>
        <a:p>
          <a:endParaRPr lang="en-US"/>
        </a:p>
      </dgm:t>
    </dgm:pt>
    <dgm:pt modelId="{EDC94CCE-144A-4D77-A4D0-F66217235B7C}">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Storage &amp; DB/DS Management</a:t>
          </a:r>
        </a:p>
      </dgm:t>
    </dgm:pt>
    <dgm:pt modelId="{91C2A2B9-5BA6-4292-AD54-752640243B9D}" type="parTrans" cxnId="{0858DFB1-11B1-45B9-ADC0-E77E4FBF554C}">
      <dgm:prSet/>
      <dgm:spPr/>
      <dgm:t>
        <a:bodyPr/>
        <a:lstStyle/>
        <a:p>
          <a:endParaRPr lang="en-US"/>
        </a:p>
      </dgm:t>
    </dgm:pt>
    <dgm:pt modelId="{05619247-1AF3-44F4-97F2-BE33E85F7D9F}" type="sibTrans" cxnId="{0858DFB1-11B1-45B9-ADC0-E77E4FBF554C}">
      <dgm:prSet/>
      <dgm:spPr/>
      <dgm:t>
        <a:bodyPr/>
        <a:lstStyle/>
        <a:p>
          <a:endParaRPr lang="en-US"/>
        </a:p>
      </dgm:t>
    </dgm:pt>
    <dgm:pt modelId="{594A3F17-694C-4BE2-A3FC-06915CAAEFD8}">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Mining, Analysis, Visualization</a:t>
          </a:r>
        </a:p>
      </dgm:t>
    </dgm:pt>
    <dgm:pt modelId="{FAC9096E-AB98-4CB2-8C6F-34EEF7ECBC2D}" type="parTrans" cxnId="{6FB836B6-FCB1-4E9E-8A82-E9DB7852E12C}">
      <dgm:prSet/>
      <dgm:spPr/>
      <dgm:t>
        <a:bodyPr/>
        <a:lstStyle/>
        <a:p>
          <a:endParaRPr lang="en-US"/>
        </a:p>
      </dgm:t>
    </dgm:pt>
    <dgm:pt modelId="{CB5E08C8-F860-41B1-B67E-BE970F0CA2C8}" type="sibTrans" cxnId="{6FB836B6-FCB1-4E9E-8A82-E9DB7852E12C}">
      <dgm:prSet/>
      <dgm:spPr/>
      <dgm:t>
        <a:bodyPr/>
        <a:lstStyle/>
        <a:p>
          <a:endParaRPr lang="en-US"/>
        </a:p>
      </dgm:t>
    </dgm:pt>
    <dgm:pt modelId="{92C60438-8474-4D88-AA7A-5B4A74823415}">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a:solidFill>
                <a:sysClr val="window" lastClr="FFFFFF"/>
              </a:solidFill>
              <a:latin typeface="Arial" panose="020B0604020202020204" pitchFamily="34" charset="0"/>
              <a:ea typeface=""/>
              <a:cs typeface="Arial" panose="020B0604020202020204" pitchFamily="34" charset="0"/>
            </a:rPr>
            <a:t>Interpretation/Presentation or Downstream Output</a:t>
          </a:r>
          <a:endParaRPr lang="en-US" sz="1200" b="1" dirty="0">
            <a:solidFill>
              <a:sysClr val="window" lastClr="FFFFFF"/>
            </a:solidFill>
            <a:latin typeface="Arial" panose="020B0604020202020204" pitchFamily="34" charset="0"/>
            <a:ea typeface=""/>
            <a:cs typeface="Arial" panose="020B0604020202020204" pitchFamily="34" charset="0"/>
          </a:endParaRPr>
        </a:p>
      </dgm:t>
    </dgm:pt>
    <dgm:pt modelId="{60EDEFE1-BE8A-4593-927A-7E7314A15588}" type="parTrans" cxnId="{C7E20229-7153-469F-B246-D62C35FC59B5}">
      <dgm:prSet/>
      <dgm:spPr/>
      <dgm:t>
        <a:bodyPr/>
        <a:lstStyle/>
        <a:p>
          <a:endParaRPr lang="en-US"/>
        </a:p>
      </dgm:t>
    </dgm:pt>
    <dgm:pt modelId="{7F56DC2A-1EA0-4826-A0ED-086853CFFBC9}" type="sibTrans" cxnId="{C7E20229-7153-469F-B246-D62C35FC59B5}">
      <dgm:prSet/>
      <dgm:spPr/>
      <dgm:t>
        <a:bodyPr/>
        <a:lstStyle/>
        <a:p>
          <a:endParaRPr lang="en-US"/>
        </a:p>
      </dgm:t>
    </dgm:pt>
    <dgm:pt modelId="{3D956791-AC1F-4984-BB71-4047BB016301}">
      <dgm:prSet phldrT="[Text]" custT="1"/>
      <dgm:spPr>
        <a:xfrm rot="16200000">
          <a:off x="-1632477" y="1705426"/>
          <a:ext cx="5070372" cy="165951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Input Data</a:t>
          </a:r>
        </a:p>
      </dgm:t>
    </dgm:pt>
    <dgm:pt modelId="{131EF124-9938-4722-B7C3-3C6AC7431336}" type="parTrans" cxnId="{CCE27431-618B-4FED-A241-4C511B46C49E}">
      <dgm:prSet/>
      <dgm:spPr/>
      <dgm:t>
        <a:bodyPr/>
        <a:lstStyle/>
        <a:p>
          <a:endParaRPr lang="en-US"/>
        </a:p>
      </dgm:t>
    </dgm:pt>
    <dgm:pt modelId="{70C76E16-CEB5-4FCE-8B48-46C544FFDF66}" type="sibTrans" cxnId="{CCE27431-618B-4FED-A241-4C511B46C49E}">
      <dgm:prSet/>
      <dgm:spPr/>
      <dgm:t>
        <a:bodyPr/>
        <a:lstStyle/>
        <a:p>
          <a:endParaRPr lang="en-US"/>
        </a:p>
      </dgm:t>
    </dgm:pt>
    <dgm:pt modelId="{97181CD5-93A0-407F-9267-CCC2817A9933}">
      <dgm:prSet phldrT="[Text]" custT="1"/>
      <dgm:spPr>
        <a:xfrm rot="16200000">
          <a:off x="2685358"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Deployment</a:t>
          </a:r>
        </a:p>
      </dgm:t>
    </dgm:pt>
    <dgm:pt modelId="{37BB6BFE-C63C-4AF8-BA8F-AA027B236660}" type="parTrans" cxnId="{B4ACCB14-4F25-4F5B-8797-45E75CAD7C49}">
      <dgm:prSet/>
      <dgm:spPr/>
      <dgm:t>
        <a:bodyPr/>
        <a:lstStyle/>
        <a:p>
          <a:endParaRPr lang="en-US"/>
        </a:p>
      </dgm:t>
    </dgm:pt>
    <dgm:pt modelId="{867A540F-2C7F-4F2F-826E-75162B13945C}" type="sibTrans" cxnId="{B4ACCB14-4F25-4F5B-8797-45E75CAD7C49}">
      <dgm:prSet/>
      <dgm:spPr/>
      <dgm:t>
        <a:bodyPr/>
        <a:lstStyle/>
        <a:p>
          <a:endParaRPr lang="en-US"/>
        </a:p>
      </dgm:t>
    </dgm:pt>
    <dgm:pt modelId="{D7CCB79F-85D9-482A-A009-D4AEE5D9080C}">
      <dgm:prSet phldrT="[Text]" custT="1"/>
      <dgm:spPr>
        <a:xfrm rot="16200000">
          <a:off x="4089239"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Operations</a:t>
          </a:r>
        </a:p>
      </dgm:t>
    </dgm:pt>
    <dgm:pt modelId="{C158556D-0BBA-4CF0-AB67-0264E5A81721}" type="parTrans" cxnId="{7448E254-A798-4C05-8ECE-2B2E4222C03B}">
      <dgm:prSet/>
      <dgm:spPr/>
      <dgm:t>
        <a:bodyPr/>
        <a:lstStyle/>
        <a:p>
          <a:endParaRPr lang="en-US"/>
        </a:p>
      </dgm:t>
    </dgm:pt>
    <dgm:pt modelId="{52F76EE4-8DAC-426E-BD69-A3CF7699F1A3}" type="sibTrans" cxnId="{7448E254-A798-4C05-8ECE-2B2E4222C03B}">
      <dgm:prSet/>
      <dgm:spPr/>
      <dgm:t>
        <a:bodyPr/>
        <a:lstStyle/>
        <a:p>
          <a:endParaRPr lang="en-US"/>
        </a:p>
      </dgm:t>
    </dgm:pt>
    <dgm:pt modelId="{7F9A56E2-05EB-403B-A396-B4ABB68D1FF6}">
      <dgm:prSet phldrT="[Text]" custT="1"/>
      <dgm:spPr>
        <a:xfrm rot="16200000">
          <a:off x="5493120"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Maintenance</a:t>
          </a:r>
        </a:p>
      </dgm:t>
    </dgm:pt>
    <dgm:pt modelId="{FC38B822-D1C9-4C81-8221-6FE76567FDB4}" type="parTrans" cxnId="{B45DC9DD-63F0-42F4-9AC9-FB4FE218B953}">
      <dgm:prSet/>
      <dgm:spPr/>
      <dgm:t>
        <a:bodyPr/>
        <a:lstStyle/>
        <a:p>
          <a:endParaRPr lang="en-US"/>
        </a:p>
      </dgm:t>
    </dgm:pt>
    <dgm:pt modelId="{D4AFF658-A8AE-4571-BC3C-0C5D3EC0C711}" type="sibTrans" cxnId="{B45DC9DD-63F0-42F4-9AC9-FB4FE218B953}">
      <dgm:prSet/>
      <dgm:spPr/>
      <dgm:t>
        <a:bodyPr/>
        <a:lstStyle/>
        <a:p>
          <a:endParaRPr lang="en-US"/>
        </a:p>
      </dgm:t>
    </dgm:pt>
    <dgm:pt modelId="{EF2E65F7-F1A7-4C32-A807-0CB8BF47706C}">
      <dgm:prSet phldrT="[Text]" custT="1"/>
      <dgm:spPr>
        <a:xfrm rot="16200000">
          <a:off x="2685358"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Automated Change Control</a:t>
          </a:r>
        </a:p>
      </dgm:t>
    </dgm:pt>
    <dgm:pt modelId="{C7BA7E70-2A91-422C-BF1F-820CE20FC140}" type="parTrans" cxnId="{A05D995E-26E4-4426-ACC5-ACB4F0522F7C}">
      <dgm:prSet/>
      <dgm:spPr/>
      <dgm:t>
        <a:bodyPr/>
        <a:lstStyle/>
        <a:p>
          <a:endParaRPr lang="en-US"/>
        </a:p>
      </dgm:t>
    </dgm:pt>
    <dgm:pt modelId="{1C935302-7CF0-492D-9854-A720D282C0BB}" type="sibTrans" cxnId="{A05D995E-26E4-4426-ACC5-ACB4F0522F7C}">
      <dgm:prSet/>
      <dgm:spPr/>
      <dgm:t>
        <a:bodyPr/>
        <a:lstStyle/>
        <a:p>
          <a:endParaRPr lang="en-US"/>
        </a:p>
      </dgm:t>
    </dgm:pt>
    <dgm:pt modelId="{1F426FD9-A20E-48AC-8D33-B226E3B150CB}">
      <dgm:prSet phldrT="[Text]" custT="1"/>
      <dgm:spPr>
        <a:xfrm rot="16200000">
          <a:off x="2685358"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Automated Data Feed Monitor</a:t>
          </a:r>
        </a:p>
      </dgm:t>
    </dgm:pt>
    <dgm:pt modelId="{F557FB52-56F2-4D02-89AE-23A26F703184}" type="parTrans" cxnId="{3A2D19D9-1176-40A1-A549-601EB15FB22E}">
      <dgm:prSet/>
      <dgm:spPr/>
      <dgm:t>
        <a:bodyPr/>
        <a:lstStyle/>
        <a:p>
          <a:endParaRPr lang="en-US"/>
        </a:p>
      </dgm:t>
    </dgm:pt>
    <dgm:pt modelId="{B93F0866-46EE-4797-ABD6-E0F98D12AE74}" type="sibTrans" cxnId="{3A2D19D9-1176-40A1-A549-601EB15FB22E}">
      <dgm:prSet/>
      <dgm:spPr/>
      <dgm:t>
        <a:bodyPr/>
        <a:lstStyle/>
        <a:p>
          <a:endParaRPr lang="en-US"/>
        </a:p>
      </dgm:t>
    </dgm:pt>
    <dgm:pt modelId="{96817967-F7F6-42BE-B98F-E7BF71DFD6CE}">
      <dgm:prSet phldrT="[Text]" custT="1"/>
      <dgm:spPr>
        <a:xfrm rot="16200000">
          <a:off x="2685358"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Resource and Capacity Management</a:t>
          </a:r>
        </a:p>
      </dgm:t>
    </dgm:pt>
    <dgm:pt modelId="{57394255-B86B-41EC-A9F8-1203F416833D}" type="parTrans" cxnId="{DCB9C870-A7CD-4128-B7FE-1F954DDE8F70}">
      <dgm:prSet/>
      <dgm:spPr/>
      <dgm:t>
        <a:bodyPr/>
        <a:lstStyle/>
        <a:p>
          <a:endParaRPr lang="en-US"/>
        </a:p>
      </dgm:t>
    </dgm:pt>
    <dgm:pt modelId="{7698737B-E9A6-4186-A5BE-DC715D100294}" type="sibTrans" cxnId="{DCB9C870-A7CD-4128-B7FE-1F954DDE8F70}">
      <dgm:prSet/>
      <dgm:spPr/>
      <dgm:t>
        <a:bodyPr/>
        <a:lstStyle/>
        <a:p>
          <a:endParaRPr lang="en-US"/>
        </a:p>
      </dgm:t>
    </dgm:pt>
    <dgm:pt modelId="{D7130DF3-5ADF-4F0A-8CFA-185E7DE1A849}">
      <dgm:prSet phldrT="[Text]" custT="1"/>
      <dgm:spPr>
        <a:xfrm rot="16200000">
          <a:off x="2685358"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Incubation:  Sandbox to Deployment to Operations</a:t>
          </a:r>
        </a:p>
      </dgm:t>
    </dgm:pt>
    <dgm:pt modelId="{0B6CE1F4-72E1-48C6-9203-4EF767913316}" type="parTrans" cxnId="{1935FDB5-7B77-4822-A287-9BE4E05324AD}">
      <dgm:prSet/>
      <dgm:spPr/>
      <dgm:t>
        <a:bodyPr/>
        <a:lstStyle/>
        <a:p>
          <a:endParaRPr lang="en-US"/>
        </a:p>
      </dgm:t>
    </dgm:pt>
    <dgm:pt modelId="{79EA8A6A-5346-4447-A693-85F2C12297AC}" type="sibTrans" cxnId="{1935FDB5-7B77-4822-A287-9BE4E05324AD}">
      <dgm:prSet/>
      <dgm:spPr/>
      <dgm:t>
        <a:bodyPr/>
        <a:lstStyle/>
        <a:p>
          <a:endParaRPr lang="en-US"/>
        </a:p>
      </dgm:t>
    </dgm:pt>
    <dgm:pt modelId="{C319B41C-C634-40A7-B35C-E423207553BB}">
      <dgm:prSet phldrT="[Text]" custT="1"/>
      <dgm:spPr>
        <a:xfrm rot="16200000">
          <a:off x="4089239"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Upgrade Strategy</a:t>
          </a:r>
        </a:p>
      </dgm:t>
    </dgm:pt>
    <dgm:pt modelId="{6BB0A3DE-14AA-4F61-99FC-C68029EAFAF7}" type="parTrans" cxnId="{CBA23A37-EF6E-47BC-9621-93A20BC35DDE}">
      <dgm:prSet/>
      <dgm:spPr/>
      <dgm:t>
        <a:bodyPr/>
        <a:lstStyle/>
        <a:p>
          <a:endParaRPr lang="en-US"/>
        </a:p>
      </dgm:t>
    </dgm:pt>
    <dgm:pt modelId="{6A3DE213-B52E-47BF-9724-060530EB74F8}" type="sibTrans" cxnId="{CBA23A37-EF6E-47BC-9621-93A20BC35DDE}">
      <dgm:prSet/>
      <dgm:spPr/>
      <dgm:t>
        <a:bodyPr/>
        <a:lstStyle/>
        <a:p>
          <a:endParaRPr lang="en-US"/>
        </a:p>
      </dgm:t>
    </dgm:pt>
    <dgm:pt modelId="{F8E68CCD-7131-4094-8275-799643651846}">
      <dgm:prSet phldrT="[Text]" custT="1"/>
      <dgm:spPr>
        <a:xfrm rot="16200000">
          <a:off x="4089239"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Dashboards and Logs</a:t>
          </a:r>
        </a:p>
      </dgm:t>
    </dgm:pt>
    <dgm:pt modelId="{9A41DE20-DA8F-4665-B95B-83D2AC748F03}" type="parTrans" cxnId="{E23791B4-B283-40DF-8F46-29C5E915AB05}">
      <dgm:prSet/>
      <dgm:spPr/>
      <dgm:t>
        <a:bodyPr/>
        <a:lstStyle/>
        <a:p>
          <a:endParaRPr lang="en-US"/>
        </a:p>
      </dgm:t>
    </dgm:pt>
    <dgm:pt modelId="{FB3AD1AA-DD01-45CE-8C2C-A6E3446A1B6D}" type="sibTrans" cxnId="{E23791B4-B283-40DF-8F46-29C5E915AB05}">
      <dgm:prSet/>
      <dgm:spPr/>
      <dgm:t>
        <a:bodyPr/>
        <a:lstStyle/>
        <a:p>
          <a:endParaRPr lang="en-US"/>
        </a:p>
      </dgm:t>
    </dgm:pt>
    <dgm:pt modelId="{8A959D36-983F-4D19-80F9-D90EC9BCD08F}">
      <dgm:prSet phldrT="[Text]" custT="1"/>
      <dgm:spPr>
        <a:xfrm rot="16200000">
          <a:off x="4089239"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Configuration Management</a:t>
          </a:r>
        </a:p>
      </dgm:t>
    </dgm:pt>
    <dgm:pt modelId="{0BF8010F-8B03-474F-951A-73127727FC49}" type="parTrans" cxnId="{5378D406-2763-48FA-BC3E-9C86013938FD}">
      <dgm:prSet/>
      <dgm:spPr/>
      <dgm:t>
        <a:bodyPr/>
        <a:lstStyle/>
        <a:p>
          <a:endParaRPr lang="en-US"/>
        </a:p>
      </dgm:t>
    </dgm:pt>
    <dgm:pt modelId="{9FDBD919-727C-4694-BF3D-C8744B57CD52}" type="sibTrans" cxnId="{5378D406-2763-48FA-BC3E-9C86013938FD}">
      <dgm:prSet/>
      <dgm:spPr/>
      <dgm:t>
        <a:bodyPr/>
        <a:lstStyle/>
        <a:p>
          <a:endParaRPr lang="en-US"/>
        </a:p>
      </dgm:t>
    </dgm:pt>
    <dgm:pt modelId="{F3DA799B-F6F8-4E2F-9897-A3C135B2E09F}">
      <dgm:prSet phldrT="[Text]" custT="1"/>
      <dgm:spPr>
        <a:xfrm rot="16200000">
          <a:off x="4089239"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Feature Set Management</a:t>
          </a:r>
        </a:p>
      </dgm:t>
    </dgm:pt>
    <dgm:pt modelId="{EEDB4FF2-8CDF-41B7-A425-03D7AB7AFB2D}" type="parTrans" cxnId="{57F21A08-EEBD-4466-A96B-71EB69410012}">
      <dgm:prSet/>
      <dgm:spPr/>
      <dgm:t>
        <a:bodyPr/>
        <a:lstStyle/>
        <a:p>
          <a:endParaRPr lang="en-US"/>
        </a:p>
      </dgm:t>
    </dgm:pt>
    <dgm:pt modelId="{936BFFF9-0900-49C2-A01F-15A72F58F272}" type="sibTrans" cxnId="{57F21A08-EEBD-4466-A96B-71EB69410012}">
      <dgm:prSet/>
      <dgm:spPr/>
      <dgm:t>
        <a:bodyPr/>
        <a:lstStyle/>
        <a:p>
          <a:endParaRPr lang="en-US"/>
        </a:p>
      </dgm:t>
    </dgm:pt>
    <dgm:pt modelId="{F8D7C9D8-36D5-42B5-BBFD-AAEF659DB863}">
      <dgm:prSet phldrT="[Text]" custT="1"/>
      <dgm:spPr>
        <a:xfrm rot="16200000">
          <a:off x="5493120"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Version, Configuration, Build</a:t>
          </a:r>
        </a:p>
      </dgm:t>
    </dgm:pt>
    <dgm:pt modelId="{5A62E51D-C76B-4837-9F7E-829AFF56D683}" type="parTrans" cxnId="{80DC4568-0607-4B7E-988D-EDB48CD4B8AF}">
      <dgm:prSet/>
      <dgm:spPr/>
      <dgm:t>
        <a:bodyPr/>
        <a:lstStyle/>
        <a:p>
          <a:endParaRPr lang="en-US"/>
        </a:p>
      </dgm:t>
    </dgm:pt>
    <dgm:pt modelId="{B439F9F9-683C-4BFA-84B3-24DE9B3DF0D0}" type="sibTrans" cxnId="{80DC4568-0607-4B7E-988D-EDB48CD4B8AF}">
      <dgm:prSet/>
      <dgm:spPr/>
      <dgm:t>
        <a:bodyPr/>
        <a:lstStyle/>
        <a:p>
          <a:endParaRPr lang="en-US"/>
        </a:p>
      </dgm:t>
    </dgm:pt>
    <dgm:pt modelId="{632E1F2E-C891-4436-A3CE-7B0DAD52E559}">
      <dgm:prSet phldrT="[Text]" custT="1"/>
      <dgm:spPr>
        <a:xfrm rot="16200000">
          <a:off x="5493120"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Platform Integration</a:t>
          </a:r>
        </a:p>
      </dgm:t>
    </dgm:pt>
    <dgm:pt modelId="{43051A76-0B96-4F8B-BA17-2AE7C6BCEED5}" type="parTrans" cxnId="{4FAEA21B-1A95-48A2-BDB2-F8E21BE51FF1}">
      <dgm:prSet/>
      <dgm:spPr/>
      <dgm:t>
        <a:bodyPr/>
        <a:lstStyle/>
        <a:p>
          <a:endParaRPr lang="en-US"/>
        </a:p>
      </dgm:t>
    </dgm:pt>
    <dgm:pt modelId="{1DE5F5D7-B171-437B-9364-0B62E18AF78F}" type="sibTrans" cxnId="{4FAEA21B-1A95-48A2-BDB2-F8E21BE51FF1}">
      <dgm:prSet/>
      <dgm:spPr/>
      <dgm:t>
        <a:bodyPr/>
        <a:lstStyle/>
        <a:p>
          <a:endParaRPr lang="en-US"/>
        </a:p>
      </dgm:t>
    </dgm:pt>
    <dgm:pt modelId="{CA3BF406-9A16-454A-9D69-2CD4081A31AA}">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Testing and QA</a:t>
          </a:r>
        </a:p>
      </dgm:t>
    </dgm:pt>
    <dgm:pt modelId="{A3D697B7-C73C-449C-9D98-B51E87D1AC3D}" type="parTrans" cxnId="{38F1DDFA-A83D-4214-B548-F3281127BC05}">
      <dgm:prSet/>
      <dgm:spPr/>
      <dgm:t>
        <a:bodyPr/>
        <a:lstStyle/>
        <a:p>
          <a:endParaRPr lang="en-US"/>
        </a:p>
      </dgm:t>
    </dgm:pt>
    <dgm:pt modelId="{65DDB492-3666-473D-BA01-308F6B09306D}" type="sibTrans" cxnId="{38F1DDFA-A83D-4214-B548-F3281127BC05}">
      <dgm:prSet/>
      <dgm:spPr/>
      <dgm:t>
        <a:bodyPr/>
        <a:lstStyle/>
        <a:p>
          <a:endParaRPr lang="en-US"/>
        </a:p>
      </dgm:t>
    </dgm:pt>
    <dgm:pt modelId="{4867590E-3622-4B42-B73D-A402853126CB}">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Standard Testing Technology – e.g. Code Review, etc.</a:t>
          </a:r>
        </a:p>
      </dgm:t>
    </dgm:pt>
    <dgm:pt modelId="{2A3F075C-2AAE-40B9-9508-1B8ED3960275}" type="parTrans" cxnId="{7FAD0D32-5FB2-4D3C-84AA-526D374D5749}">
      <dgm:prSet/>
      <dgm:spPr/>
      <dgm:t>
        <a:bodyPr/>
        <a:lstStyle/>
        <a:p>
          <a:endParaRPr lang="en-US"/>
        </a:p>
      </dgm:t>
    </dgm:pt>
    <dgm:pt modelId="{D821590E-6E32-4D75-A047-A3B9F16BD295}" type="sibTrans" cxnId="{7FAD0D32-5FB2-4D3C-84AA-526D374D5749}">
      <dgm:prSet/>
      <dgm:spPr/>
      <dgm:t>
        <a:bodyPr/>
        <a:lstStyle/>
        <a:p>
          <a:endParaRPr lang="en-US"/>
        </a:p>
      </dgm:t>
    </dgm:pt>
    <dgm:pt modelId="{75DDF917-FB0C-492C-898A-2F53A6FCAA61}">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Test Data Structure, Version, Drift Control</a:t>
          </a:r>
        </a:p>
      </dgm:t>
    </dgm:pt>
    <dgm:pt modelId="{49A39633-B5FB-4584-AACE-064422DED5D1}" type="parTrans" cxnId="{1C2DC2B2-B122-4FD1-98A7-F4F9FCBE7059}">
      <dgm:prSet/>
      <dgm:spPr/>
      <dgm:t>
        <a:bodyPr/>
        <a:lstStyle/>
        <a:p>
          <a:endParaRPr lang="en-US"/>
        </a:p>
      </dgm:t>
    </dgm:pt>
    <dgm:pt modelId="{7F840447-3859-44AB-9BF8-62746FDF4E7A}" type="sibTrans" cxnId="{1C2DC2B2-B122-4FD1-98A7-F4F9FCBE7059}">
      <dgm:prSet/>
      <dgm:spPr/>
      <dgm:t>
        <a:bodyPr/>
        <a:lstStyle/>
        <a:p>
          <a:endParaRPr lang="en-US"/>
        </a:p>
      </dgm:t>
    </dgm:pt>
    <dgm:pt modelId="{66555341-4196-4F52-B1BF-784AA9B4F103}">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Metadata and Semantics Documentation</a:t>
          </a:r>
        </a:p>
      </dgm:t>
    </dgm:pt>
    <dgm:pt modelId="{ED9EB021-ECE0-4A86-AC73-85703B7925AD}" type="parTrans" cxnId="{0CECA677-C1EE-427D-96B4-478ADF45A74E}">
      <dgm:prSet/>
      <dgm:spPr/>
      <dgm:t>
        <a:bodyPr/>
        <a:lstStyle/>
        <a:p>
          <a:endParaRPr lang="en-US"/>
        </a:p>
      </dgm:t>
    </dgm:pt>
    <dgm:pt modelId="{B0C20419-020F-4360-B018-16F99F45DCF2}" type="sibTrans" cxnId="{0CECA677-C1EE-427D-96B4-478ADF45A74E}">
      <dgm:prSet/>
      <dgm:spPr/>
      <dgm:t>
        <a:bodyPr/>
        <a:lstStyle/>
        <a:p>
          <a:endParaRPr lang="en-US"/>
        </a:p>
      </dgm:t>
    </dgm:pt>
    <dgm:pt modelId="{D912D79F-ABD4-4AF5-A9A3-11A82D2C76E4}">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Testing Environments: Unit, Integration, System, Load</a:t>
          </a:r>
        </a:p>
      </dgm:t>
    </dgm:pt>
    <dgm:pt modelId="{523A9D22-AD64-4C06-98DF-E4471BBCB586}" type="parTrans" cxnId="{ED478C11-ACA3-4178-B61F-1AF848DA8B73}">
      <dgm:prSet/>
      <dgm:spPr/>
      <dgm:t>
        <a:bodyPr/>
        <a:lstStyle/>
        <a:p>
          <a:endParaRPr lang="en-US"/>
        </a:p>
      </dgm:t>
    </dgm:pt>
    <dgm:pt modelId="{B5DAF11D-75CA-4369-9E96-E9C7A8E4D0CF}" type="sibTrans" cxnId="{ED478C11-ACA3-4178-B61F-1AF848DA8B73}">
      <dgm:prSet/>
      <dgm:spPr/>
      <dgm:t>
        <a:bodyPr/>
        <a:lstStyle/>
        <a:p>
          <a:endParaRPr lang="en-US"/>
        </a:p>
      </dgm:t>
    </dgm:pt>
    <dgm:pt modelId="{273492CF-61DB-49E0-B911-00581182649F}">
      <dgm:prSet phldrT="[Text]" custT="1"/>
      <dgm:spPr>
        <a:xfrm rot="16200000">
          <a:off x="1281477"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Concurrency, etc.</a:t>
          </a:r>
        </a:p>
      </dgm:t>
    </dgm:pt>
    <dgm:pt modelId="{AA925BE2-84B1-433D-81DB-F0204EE5A2B7}" type="parTrans" cxnId="{52550BC3-0017-4B06-994F-61B01332E5C4}">
      <dgm:prSet/>
      <dgm:spPr/>
      <dgm:t>
        <a:bodyPr/>
        <a:lstStyle/>
        <a:p>
          <a:endParaRPr lang="en-US"/>
        </a:p>
      </dgm:t>
    </dgm:pt>
    <dgm:pt modelId="{26B8B87F-617B-43C7-8E29-6907A4858EF1}" type="sibTrans" cxnId="{52550BC3-0017-4B06-994F-61B01332E5C4}">
      <dgm:prSet/>
      <dgm:spPr/>
      <dgm:t>
        <a:bodyPr/>
        <a:lstStyle/>
        <a:p>
          <a:endParaRPr lang="en-US"/>
        </a:p>
      </dgm:t>
    </dgm:pt>
    <dgm:pt modelId="{4499DEE3-9DE9-48EE-B68F-A05026448360}">
      <dgm:prSet phldrT="[Text]" custT="1"/>
      <dgm:spPr>
        <a:xfrm rot="16200000">
          <a:off x="-122403"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Non-Functional Requirements</a:t>
          </a:r>
        </a:p>
      </dgm:t>
    </dgm:pt>
    <dgm:pt modelId="{BA1C7250-4DA1-420E-9CBB-F892D384C35C}" type="parTrans" cxnId="{957A63AF-62E7-4584-B2FE-50226C87D8B0}">
      <dgm:prSet/>
      <dgm:spPr/>
      <dgm:t>
        <a:bodyPr/>
        <a:lstStyle/>
        <a:p>
          <a:endParaRPr lang="en-US"/>
        </a:p>
      </dgm:t>
    </dgm:pt>
    <dgm:pt modelId="{5FDDB911-41A3-4605-B682-1D120756FDF1}" type="sibTrans" cxnId="{957A63AF-62E7-4584-B2FE-50226C87D8B0}">
      <dgm:prSet/>
      <dgm:spPr/>
      <dgm:t>
        <a:bodyPr/>
        <a:lstStyle/>
        <a:p>
          <a:endParaRPr lang="en-US"/>
        </a:p>
      </dgm:t>
    </dgm:pt>
    <dgm:pt modelId="{F954FDD7-1DD3-444C-B632-B0CD130FA2B3}">
      <dgm:prSet phldrT="[Text]" custT="1"/>
      <dgm:spPr>
        <a:xfrm rot="16200000">
          <a:off x="-122403"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Performance</a:t>
          </a:r>
        </a:p>
      </dgm:t>
    </dgm:pt>
    <dgm:pt modelId="{5021E43A-4EDE-49AE-B9B1-20F48158C72B}" type="parTrans" cxnId="{FBDAD627-5CC6-41A4-A662-2C8EA3DA573E}">
      <dgm:prSet/>
      <dgm:spPr/>
      <dgm:t>
        <a:bodyPr/>
        <a:lstStyle/>
        <a:p>
          <a:endParaRPr lang="en-US"/>
        </a:p>
      </dgm:t>
    </dgm:pt>
    <dgm:pt modelId="{A660DD3C-F03C-4E3B-B241-390F1D39412D}" type="sibTrans" cxnId="{FBDAD627-5CC6-41A4-A662-2C8EA3DA573E}">
      <dgm:prSet/>
      <dgm:spPr/>
      <dgm:t>
        <a:bodyPr/>
        <a:lstStyle/>
        <a:p>
          <a:endParaRPr lang="en-US"/>
        </a:p>
      </dgm:t>
    </dgm:pt>
    <dgm:pt modelId="{269EF06F-8979-458E-A182-C6CE0DC35524}">
      <dgm:prSet phldrT="[Text]" custT="1"/>
      <dgm:spPr>
        <a:xfrm rot="16200000">
          <a:off x="-122403"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APIs</a:t>
          </a:r>
        </a:p>
      </dgm:t>
    </dgm:pt>
    <dgm:pt modelId="{6EF0E735-3F97-4B4D-AF9A-3047DCA4C8B1}" type="parTrans" cxnId="{D73C6BEA-FB44-49D3-8AB4-7996DA5BEE9B}">
      <dgm:prSet/>
      <dgm:spPr/>
      <dgm:t>
        <a:bodyPr/>
        <a:lstStyle/>
        <a:p>
          <a:endParaRPr lang="en-US"/>
        </a:p>
      </dgm:t>
    </dgm:pt>
    <dgm:pt modelId="{4D8E7427-1382-403C-AA85-4FF925B337D0}" type="sibTrans" cxnId="{D73C6BEA-FB44-49D3-8AB4-7996DA5BEE9B}">
      <dgm:prSet/>
      <dgm:spPr/>
      <dgm:t>
        <a:bodyPr/>
        <a:lstStyle/>
        <a:p>
          <a:endParaRPr lang="en-US"/>
        </a:p>
      </dgm:t>
    </dgm:pt>
    <dgm:pt modelId="{9D5181EB-FC81-44C1-B5AF-6A37D2C2C05E}">
      <dgm:prSet phldrT="[Text]" custT="1"/>
      <dgm:spPr>
        <a:xfrm rot="16200000">
          <a:off x="-122403"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Reliability: MTTF, MTTR</a:t>
          </a:r>
        </a:p>
      </dgm:t>
    </dgm:pt>
    <dgm:pt modelId="{BEB4FF75-C82E-4D01-A8A3-B7FA876F3315}" type="parTrans" cxnId="{F9BF0215-DD3A-4345-B258-A330BB72DEC8}">
      <dgm:prSet/>
      <dgm:spPr/>
      <dgm:t>
        <a:bodyPr/>
        <a:lstStyle/>
        <a:p>
          <a:endParaRPr lang="en-US"/>
        </a:p>
      </dgm:t>
    </dgm:pt>
    <dgm:pt modelId="{EC3C37B3-0531-488C-8844-71066BBDA9EE}" type="sibTrans" cxnId="{F9BF0215-DD3A-4345-B258-A330BB72DEC8}">
      <dgm:prSet/>
      <dgm:spPr/>
      <dgm:t>
        <a:bodyPr/>
        <a:lstStyle/>
        <a:p>
          <a:endParaRPr lang="en-US"/>
        </a:p>
      </dgm:t>
    </dgm:pt>
    <dgm:pt modelId="{B8DA72AF-FC18-49AE-B2FA-B38003D7382A}">
      <dgm:prSet phldrT="[Text]" custT="1"/>
      <dgm:spPr>
        <a:xfrm rot="16200000">
          <a:off x="-122403" y="1882218"/>
          <a:ext cx="5070372" cy="130593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1200" b="1" dirty="0">
              <a:solidFill>
                <a:sysClr val="window" lastClr="FFFFFF"/>
              </a:solidFill>
              <a:latin typeface="Arial" panose="020B0604020202020204" pitchFamily="34" charset="0"/>
              <a:ea typeface=""/>
              <a:cs typeface="Arial" panose="020B0604020202020204" pitchFamily="34" charset="0"/>
            </a:rPr>
            <a:t>Security, Privacy</a:t>
          </a:r>
        </a:p>
      </dgm:t>
    </dgm:pt>
    <dgm:pt modelId="{649CCA31-B62A-411D-B1AA-A167FCA41646}" type="parTrans" cxnId="{54FDA1D4-CF1C-40DC-94EF-EE0C875408AE}">
      <dgm:prSet/>
      <dgm:spPr/>
      <dgm:t>
        <a:bodyPr/>
        <a:lstStyle/>
        <a:p>
          <a:endParaRPr lang="en-US"/>
        </a:p>
      </dgm:t>
    </dgm:pt>
    <dgm:pt modelId="{DDF8B5E1-6FE4-45A8-8107-955E0BAE4765}" type="sibTrans" cxnId="{54FDA1D4-CF1C-40DC-94EF-EE0C875408AE}">
      <dgm:prSet/>
      <dgm:spPr/>
      <dgm:t>
        <a:bodyPr/>
        <a:lstStyle/>
        <a:p>
          <a:endParaRPr lang="en-US"/>
        </a:p>
      </dgm:t>
    </dgm:pt>
    <dgm:pt modelId="{09C4DB2B-5AC7-46D8-938C-42509493BD8F}" type="pres">
      <dgm:prSet presAssocID="{F1BE4F62-E95A-495F-A106-3DB94E9CEE2F}" presName="Name0" presStyleCnt="0">
        <dgm:presLayoutVars>
          <dgm:dir/>
          <dgm:resizeHandles val="exact"/>
        </dgm:presLayoutVars>
      </dgm:prSet>
      <dgm:spPr/>
    </dgm:pt>
    <dgm:pt modelId="{3647465D-A835-4711-84E0-E01885667FEA}" type="pres">
      <dgm:prSet presAssocID="{E8A502E9-3DF6-46DB-9C96-E671CE01AB3D}" presName="node" presStyleLbl="node1" presStyleIdx="0" presStyleCnt="6" custScaleX="92228" custLinFactNeighborX="72079" custLinFactNeighborY="250">
        <dgm:presLayoutVars>
          <dgm:bulletEnabled val="1"/>
        </dgm:presLayoutVars>
      </dgm:prSet>
      <dgm:spPr/>
    </dgm:pt>
    <dgm:pt modelId="{A02FAEF5-B04C-4079-B5BA-49A1067574CA}" type="pres">
      <dgm:prSet presAssocID="{050254D7-0242-4677-B8C1-41679283DC91}" presName="sibTrans" presStyleCnt="0"/>
      <dgm:spPr/>
    </dgm:pt>
    <dgm:pt modelId="{5077F58C-0D9B-4F66-B6C8-165094A92387}" type="pres">
      <dgm:prSet presAssocID="{4499DEE3-9DE9-48EE-B68F-A05026448360}" presName="node" presStyleLbl="node1" presStyleIdx="1" presStyleCnt="6" custScaleX="91431" custLinFactNeighborX="9620">
        <dgm:presLayoutVars>
          <dgm:bulletEnabled val="1"/>
        </dgm:presLayoutVars>
      </dgm:prSet>
      <dgm:spPr/>
    </dgm:pt>
    <dgm:pt modelId="{F2BDE140-A0D7-4A5C-B6FA-A3ACEF42E1C7}" type="pres">
      <dgm:prSet presAssocID="{5FDDB911-41A3-4605-B682-1D120756FDF1}" presName="sibTrans" presStyleCnt="0"/>
      <dgm:spPr/>
    </dgm:pt>
    <dgm:pt modelId="{392FA015-C483-4CE3-9090-90565F312A20}" type="pres">
      <dgm:prSet presAssocID="{CA3BF406-9A16-454A-9D69-2CD4081A31AA}" presName="node" presStyleLbl="node1" presStyleIdx="2" presStyleCnt="6" custScaleX="89363" custLinFactNeighborX="-28131">
        <dgm:presLayoutVars>
          <dgm:bulletEnabled val="1"/>
        </dgm:presLayoutVars>
      </dgm:prSet>
      <dgm:spPr/>
    </dgm:pt>
    <dgm:pt modelId="{F6C677B3-A1AB-4A4C-8839-379FDEE38822}" type="pres">
      <dgm:prSet presAssocID="{65DDB492-3666-473D-BA01-308F6B09306D}" presName="sibTrans" presStyleCnt="0"/>
      <dgm:spPr/>
    </dgm:pt>
    <dgm:pt modelId="{F213DA50-79BD-47D1-8262-41972AB96C5C}" type="pres">
      <dgm:prSet presAssocID="{97181CD5-93A0-407F-9267-CCC2817A9933}" presName="node" presStyleLbl="node1" presStyleIdx="3" presStyleCnt="6" custScaleX="90705" custLinFactNeighborX="-28131">
        <dgm:presLayoutVars>
          <dgm:bulletEnabled val="1"/>
        </dgm:presLayoutVars>
      </dgm:prSet>
      <dgm:spPr/>
    </dgm:pt>
    <dgm:pt modelId="{46EDD500-4B4E-488C-9654-ED25E14E5E62}" type="pres">
      <dgm:prSet presAssocID="{867A540F-2C7F-4F2F-826E-75162B13945C}" presName="sibTrans" presStyleCnt="0"/>
      <dgm:spPr/>
    </dgm:pt>
    <dgm:pt modelId="{56982133-3B3D-4069-80D9-93281F23E83D}" type="pres">
      <dgm:prSet presAssocID="{D7CCB79F-85D9-482A-A009-D4AEE5D9080C}" presName="node" presStyleLbl="node1" presStyleIdx="4" presStyleCnt="6" custScaleX="85371" custLinFactNeighborX="-84627">
        <dgm:presLayoutVars>
          <dgm:bulletEnabled val="1"/>
        </dgm:presLayoutVars>
      </dgm:prSet>
      <dgm:spPr/>
    </dgm:pt>
    <dgm:pt modelId="{1BF49D99-B85C-4B72-81C2-F4ECC608BA23}" type="pres">
      <dgm:prSet presAssocID="{52F76EE4-8DAC-426E-BD69-A3CF7699F1A3}" presName="sibTrans" presStyleCnt="0"/>
      <dgm:spPr/>
    </dgm:pt>
    <dgm:pt modelId="{1BF26422-7737-40D9-A932-346D6021976D}" type="pres">
      <dgm:prSet presAssocID="{7F9A56E2-05EB-403B-A396-B4ABB68D1FF6}" presName="node" presStyleLbl="node1" presStyleIdx="5" presStyleCnt="6" custScaleX="80672" custLinFactNeighborX="-94030">
        <dgm:presLayoutVars>
          <dgm:bulletEnabled val="1"/>
        </dgm:presLayoutVars>
      </dgm:prSet>
      <dgm:spPr/>
    </dgm:pt>
  </dgm:ptLst>
  <dgm:cxnLst>
    <dgm:cxn modelId="{5378D406-2763-48FA-BC3E-9C86013938FD}" srcId="{D7CCB79F-85D9-482A-A009-D4AEE5D9080C}" destId="{8A959D36-983F-4D19-80F9-D90EC9BCD08F}" srcOrd="2" destOrd="0" parTransId="{0BF8010F-8B03-474F-951A-73127727FC49}" sibTransId="{9FDBD919-727C-4694-BF3D-C8744B57CD52}"/>
    <dgm:cxn modelId="{57F21A08-EEBD-4466-A96B-71EB69410012}" srcId="{D7CCB79F-85D9-482A-A009-D4AEE5D9080C}" destId="{F3DA799B-F6F8-4E2F-9897-A3C135B2E09F}" srcOrd="3" destOrd="0" parTransId="{EEDB4FF2-8CDF-41B7-A425-03D7AB7AFB2D}" sibTransId="{936BFFF9-0900-49C2-A01F-15A72F58F272}"/>
    <dgm:cxn modelId="{ED478C11-ACA3-4178-B61F-1AF848DA8B73}" srcId="{CA3BF406-9A16-454A-9D69-2CD4081A31AA}" destId="{D912D79F-ABD4-4AF5-A9A3-11A82D2C76E4}" srcOrd="3" destOrd="0" parTransId="{523A9D22-AD64-4C06-98DF-E4471BBCB586}" sibTransId="{B5DAF11D-75CA-4369-9E96-E9C7A8E4D0CF}"/>
    <dgm:cxn modelId="{B4ACCB14-4F25-4F5B-8797-45E75CAD7C49}" srcId="{F1BE4F62-E95A-495F-A106-3DB94E9CEE2F}" destId="{97181CD5-93A0-407F-9267-CCC2817A9933}" srcOrd="3" destOrd="0" parTransId="{37BB6BFE-C63C-4AF8-BA8F-AA027B236660}" sibTransId="{867A540F-2C7F-4F2F-826E-75162B13945C}"/>
    <dgm:cxn modelId="{F9BF0215-DD3A-4345-B258-A330BB72DEC8}" srcId="{4499DEE3-9DE9-48EE-B68F-A05026448360}" destId="{9D5181EB-FC81-44C1-B5AF-6A37D2C2C05E}" srcOrd="2" destOrd="0" parTransId="{BEB4FF75-C82E-4D01-A8A3-B7FA876F3315}" sibTransId="{EC3C37B3-0531-488C-8844-71066BBDA9EE}"/>
    <dgm:cxn modelId="{4FAEA21B-1A95-48A2-BDB2-F8E21BE51FF1}" srcId="{7F9A56E2-05EB-403B-A396-B4ABB68D1FF6}" destId="{632E1F2E-C891-4436-A3CE-7B0DAD52E559}" srcOrd="1" destOrd="0" parTransId="{43051A76-0B96-4F8B-BA17-2AE7C6BCEED5}" sibTransId="{1DE5F5D7-B171-437B-9364-0B62E18AF78F}"/>
    <dgm:cxn modelId="{395EE41F-7624-B843-AF42-B5B7D6B58FB0}" type="presOf" srcId="{EDC94CCE-144A-4D77-A4D0-F66217235B7C}" destId="{3647465D-A835-4711-84E0-E01885667FEA}" srcOrd="0" destOrd="5" presId="urn:microsoft.com/office/officeart/2005/8/layout/hList6"/>
    <dgm:cxn modelId="{3A31BE21-DDD3-1B4E-9710-44A24F11E945}" type="presOf" srcId="{F3DA799B-F6F8-4E2F-9897-A3C135B2E09F}" destId="{56982133-3B3D-4069-80D9-93281F23E83D}" srcOrd="0" destOrd="4" presId="urn:microsoft.com/office/officeart/2005/8/layout/hList6"/>
    <dgm:cxn modelId="{7B8BED23-9F62-5B4D-98EA-43F1C97370CA}" type="presOf" srcId="{B8DA72AF-FC18-49AE-B2FA-B38003D7382A}" destId="{5077F58C-0D9B-4F66-B6C8-165094A92387}" srcOrd="0" destOrd="4" presId="urn:microsoft.com/office/officeart/2005/8/layout/hList6"/>
    <dgm:cxn modelId="{FBDAD627-5CC6-41A4-A662-2C8EA3DA573E}" srcId="{4499DEE3-9DE9-48EE-B68F-A05026448360}" destId="{F954FDD7-1DD3-444C-B632-B0CD130FA2B3}" srcOrd="0" destOrd="0" parTransId="{5021E43A-4EDE-49AE-B9B1-20F48158C72B}" sibTransId="{A660DD3C-F03C-4E3B-B241-390F1D39412D}"/>
    <dgm:cxn modelId="{D1765728-8E49-D04F-93CB-3D7891485FBB}" type="presOf" srcId="{75DDF917-FB0C-492C-898A-2F53A6FCAA61}" destId="{392FA015-C483-4CE3-9090-90565F312A20}" srcOrd="0" destOrd="2" presId="urn:microsoft.com/office/officeart/2005/8/layout/hList6"/>
    <dgm:cxn modelId="{C7E20229-7153-469F-B246-D62C35FC59B5}" srcId="{E8A502E9-3DF6-46DB-9C96-E671CE01AB3D}" destId="{92C60438-8474-4D88-AA7A-5B4A74823415}" srcOrd="6" destOrd="0" parTransId="{60EDEFE1-BE8A-4593-927A-7E7314A15588}" sibTransId="{7F56DC2A-1EA0-4826-A0ED-086853CFFBC9}"/>
    <dgm:cxn modelId="{3720D729-2D30-2045-A9BD-7909D4AFDB64}" type="presOf" srcId="{C319B41C-C634-40A7-B35C-E423207553BB}" destId="{56982133-3B3D-4069-80D9-93281F23E83D}" srcOrd="0" destOrd="1" presId="urn:microsoft.com/office/officeart/2005/8/layout/hList6"/>
    <dgm:cxn modelId="{CCE27431-618B-4FED-A241-4C511B46C49E}" srcId="{E8A502E9-3DF6-46DB-9C96-E671CE01AB3D}" destId="{3D956791-AC1F-4984-BB71-4047BB016301}" srcOrd="0" destOrd="0" parTransId="{131EF124-9938-4722-B7C3-3C6AC7431336}" sibTransId="{70C76E16-CEB5-4FCE-8B48-46C544FFDF66}"/>
    <dgm:cxn modelId="{7FAD0D32-5FB2-4D3C-84AA-526D374D5749}" srcId="{CA3BF406-9A16-454A-9D69-2CD4081A31AA}" destId="{4867590E-3622-4B42-B73D-A402853126CB}" srcOrd="0" destOrd="0" parTransId="{2A3F075C-2AAE-40B9-9508-1B8ED3960275}" sibTransId="{D821590E-6E32-4D75-A047-A3B9F16BD295}"/>
    <dgm:cxn modelId="{CBA23A37-EF6E-47BC-9621-93A20BC35DDE}" srcId="{D7CCB79F-85D9-482A-A009-D4AEE5D9080C}" destId="{C319B41C-C634-40A7-B35C-E423207553BB}" srcOrd="0" destOrd="0" parTransId="{6BB0A3DE-14AA-4F61-99FC-C68029EAFAF7}" sibTransId="{6A3DE213-B52E-47BF-9724-060530EB74F8}"/>
    <dgm:cxn modelId="{F80BEB3F-1DDC-AA4B-8E2B-1149BCE939D5}" type="presOf" srcId="{E8A502E9-3DF6-46DB-9C96-E671CE01AB3D}" destId="{3647465D-A835-4711-84E0-E01885667FEA}" srcOrd="0" destOrd="0" presId="urn:microsoft.com/office/officeart/2005/8/layout/hList6"/>
    <dgm:cxn modelId="{A05D995E-26E4-4426-ACC5-ACB4F0522F7C}" srcId="{97181CD5-93A0-407F-9267-CCC2817A9933}" destId="{EF2E65F7-F1A7-4C32-A807-0CB8BF47706C}" srcOrd="0" destOrd="0" parTransId="{C7BA7E70-2A91-422C-BF1F-820CE20FC140}" sibTransId="{1C935302-7CF0-492D-9854-A720D282C0BB}"/>
    <dgm:cxn modelId="{E8EFFB41-8754-B34E-B3B5-9F154DB0CA1A}" type="presOf" srcId="{EB3104E7-D493-4AC7-87D0-D888C6494504}" destId="{3647465D-A835-4711-84E0-E01885667FEA}" srcOrd="0" destOrd="2" presId="urn:microsoft.com/office/officeart/2005/8/layout/hList6"/>
    <dgm:cxn modelId="{56DE9646-C839-4244-AF07-4EC31B517A1B}" type="presOf" srcId="{F954FDD7-1DD3-444C-B632-B0CD130FA2B3}" destId="{5077F58C-0D9B-4F66-B6C8-165094A92387}" srcOrd="0" destOrd="1" presId="urn:microsoft.com/office/officeart/2005/8/layout/hList6"/>
    <dgm:cxn modelId="{1AE33A68-9F9D-4F47-9EB7-BA721333F626}" srcId="{E8A502E9-3DF6-46DB-9C96-E671CE01AB3D}" destId="{EB3104E7-D493-4AC7-87D0-D888C6494504}" srcOrd="1" destOrd="0" parTransId="{3532D72C-0457-4795-9DB3-0E825116B6A0}" sibTransId="{F87C0438-ABC6-4208-B4F8-E75EEA3CC9ED}"/>
    <dgm:cxn modelId="{80DC4568-0607-4B7E-988D-EDB48CD4B8AF}" srcId="{7F9A56E2-05EB-403B-A396-B4ABB68D1FF6}" destId="{F8D7C9D8-36D5-42B5-BBFD-AAEF659DB863}" srcOrd="0" destOrd="0" parTransId="{5A62E51D-C76B-4837-9F7E-829AFF56D683}" sibTransId="{B439F9F9-683C-4BFA-84B3-24DE9B3DF0D0}"/>
    <dgm:cxn modelId="{07ADCC49-B2FE-5940-92DF-B6E2C61C66A0}" type="presOf" srcId="{D912D79F-ABD4-4AF5-A9A3-11A82D2C76E4}" destId="{392FA015-C483-4CE3-9090-90565F312A20}" srcOrd="0" destOrd="4" presId="urn:microsoft.com/office/officeart/2005/8/layout/hList6"/>
    <dgm:cxn modelId="{E060A04A-4B70-8148-8F50-F89EBA03412A}" type="presOf" srcId="{F8E68CCD-7131-4094-8275-799643651846}" destId="{56982133-3B3D-4069-80D9-93281F23E83D}" srcOrd="0" destOrd="2" presId="urn:microsoft.com/office/officeart/2005/8/layout/hList6"/>
    <dgm:cxn modelId="{53D2026B-B872-2C42-AE1F-215119D94E5C}" type="presOf" srcId="{EF2E65F7-F1A7-4C32-A807-0CB8BF47706C}" destId="{F213DA50-79BD-47D1-8262-41972AB96C5C}" srcOrd="0" destOrd="1" presId="urn:microsoft.com/office/officeart/2005/8/layout/hList6"/>
    <dgm:cxn modelId="{A37D116E-161E-7B48-8450-54852CF22905}" type="presOf" srcId="{66555341-4196-4F52-B1BF-784AA9B4F103}" destId="{392FA015-C483-4CE3-9090-90565F312A20}" srcOrd="0" destOrd="3" presId="urn:microsoft.com/office/officeart/2005/8/layout/hList6"/>
    <dgm:cxn modelId="{DCB9C870-A7CD-4128-B7FE-1F954DDE8F70}" srcId="{97181CD5-93A0-407F-9267-CCC2817A9933}" destId="{96817967-F7F6-42BE-B98F-E7BF71DFD6CE}" srcOrd="2" destOrd="0" parTransId="{57394255-B86B-41EC-A9F8-1203F416833D}" sibTransId="{7698737B-E9A6-4186-A5BE-DC715D100294}"/>
    <dgm:cxn modelId="{62595852-6C03-864C-A9F0-69B24F426DF7}" type="presOf" srcId="{92C60438-8474-4D88-AA7A-5B4A74823415}" destId="{3647465D-A835-4711-84E0-E01885667FEA}" srcOrd="0" destOrd="7" presId="urn:microsoft.com/office/officeart/2005/8/layout/hList6"/>
    <dgm:cxn modelId="{54059073-C3F6-CF46-AC95-A4FF359347C1}" type="presOf" srcId="{D7130DF3-5ADF-4F0A-8CFA-185E7DE1A849}" destId="{F213DA50-79BD-47D1-8262-41972AB96C5C}" srcOrd="0" destOrd="4" presId="urn:microsoft.com/office/officeart/2005/8/layout/hList6"/>
    <dgm:cxn modelId="{7448E254-A798-4C05-8ECE-2B2E4222C03B}" srcId="{F1BE4F62-E95A-495F-A106-3DB94E9CEE2F}" destId="{D7CCB79F-85D9-482A-A009-D4AEE5D9080C}" srcOrd="4" destOrd="0" parTransId="{C158556D-0BBA-4CF0-AB67-0264E5A81721}" sibTransId="{52F76EE4-8DAC-426E-BD69-A3CF7699F1A3}"/>
    <dgm:cxn modelId="{A2633B75-A212-C247-9764-D1D15AD92171}" type="presOf" srcId="{8A959D36-983F-4D19-80F9-D90EC9BCD08F}" destId="{56982133-3B3D-4069-80D9-93281F23E83D}" srcOrd="0" destOrd="3" presId="urn:microsoft.com/office/officeart/2005/8/layout/hList6"/>
    <dgm:cxn modelId="{0CECA677-C1EE-427D-96B4-478ADF45A74E}" srcId="{CA3BF406-9A16-454A-9D69-2CD4081A31AA}" destId="{66555341-4196-4F52-B1BF-784AA9B4F103}" srcOrd="2" destOrd="0" parTransId="{ED9EB021-ECE0-4A86-AC73-85703B7925AD}" sibTransId="{B0C20419-020F-4360-B018-16F99F45DCF2}"/>
    <dgm:cxn modelId="{D0DC1C7D-1641-5A4C-8B3E-6389A291E5C8}" type="presOf" srcId="{1F426FD9-A20E-48AC-8D33-B226E3B150CB}" destId="{F213DA50-79BD-47D1-8262-41972AB96C5C}" srcOrd="0" destOrd="2" presId="urn:microsoft.com/office/officeart/2005/8/layout/hList6"/>
    <dgm:cxn modelId="{5EF93C82-4CEC-4478-90A5-EB197D83D151}" srcId="{F1BE4F62-E95A-495F-A106-3DB94E9CEE2F}" destId="{E8A502E9-3DF6-46DB-9C96-E671CE01AB3D}" srcOrd="0" destOrd="0" parTransId="{8CD35A05-2438-4EBB-8387-41C1C80A479E}" sibTransId="{050254D7-0242-4677-B8C1-41679283DC91}"/>
    <dgm:cxn modelId="{071F15A2-3EC3-1A45-992B-BE599190C4E7}" type="presOf" srcId="{AC140D28-B6B6-441D-9365-DC299BC41870}" destId="{3647465D-A835-4711-84E0-E01885667FEA}" srcOrd="0" destOrd="4" presId="urn:microsoft.com/office/officeart/2005/8/layout/hList6"/>
    <dgm:cxn modelId="{75F723A8-0A1A-8F43-9690-A0CA408ED2A2}" type="presOf" srcId="{594A3F17-694C-4BE2-A3FC-06915CAAEFD8}" destId="{3647465D-A835-4711-84E0-E01885667FEA}" srcOrd="0" destOrd="6" presId="urn:microsoft.com/office/officeart/2005/8/layout/hList6"/>
    <dgm:cxn modelId="{CB69CCA9-A90F-3347-B80B-674E3CC19D7F}" type="presOf" srcId="{97181CD5-93A0-407F-9267-CCC2817A9933}" destId="{F213DA50-79BD-47D1-8262-41972AB96C5C}" srcOrd="0" destOrd="0" presId="urn:microsoft.com/office/officeart/2005/8/layout/hList6"/>
    <dgm:cxn modelId="{957A63AF-62E7-4584-B2FE-50226C87D8B0}" srcId="{F1BE4F62-E95A-495F-A106-3DB94E9CEE2F}" destId="{4499DEE3-9DE9-48EE-B68F-A05026448360}" srcOrd="1" destOrd="0" parTransId="{BA1C7250-4DA1-420E-9CBB-F892D384C35C}" sibTransId="{5FDDB911-41A3-4605-B682-1D120756FDF1}"/>
    <dgm:cxn modelId="{3B6008B1-2069-0E45-9C8A-E916A22938CB}" type="presOf" srcId="{CA3BF406-9A16-454A-9D69-2CD4081A31AA}" destId="{392FA015-C483-4CE3-9090-90565F312A20}" srcOrd="0" destOrd="0" presId="urn:microsoft.com/office/officeart/2005/8/layout/hList6"/>
    <dgm:cxn modelId="{0858DFB1-11B1-45B9-ADC0-E77E4FBF554C}" srcId="{E8A502E9-3DF6-46DB-9C96-E671CE01AB3D}" destId="{EDC94CCE-144A-4D77-A4D0-F66217235B7C}" srcOrd="4" destOrd="0" parTransId="{91C2A2B9-5BA6-4292-AD54-752640243B9D}" sibTransId="{05619247-1AF3-44F4-97F2-BE33E85F7D9F}"/>
    <dgm:cxn modelId="{1C2DC2B2-B122-4FD1-98A7-F4F9FCBE7059}" srcId="{CA3BF406-9A16-454A-9D69-2CD4081A31AA}" destId="{75DDF917-FB0C-492C-898A-2F53A6FCAA61}" srcOrd="1" destOrd="0" parTransId="{49A39633-B5FB-4584-AACE-064422DED5D1}" sibTransId="{7F840447-3859-44AB-9BF8-62746FDF4E7A}"/>
    <dgm:cxn modelId="{E23791B4-B283-40DF-8F46-29C5E915AB05}" srcId="{D7CCB79F-85D9-482A-A009-D4AEE5D9080C}" destId="{F8E68CCD-7131-4094-8275-799643651846}" srcOrd="1" destOrd="0" parTransId="{9A41DE20-DA8F-4665-B95B-83D2AC748F03}" sibTransId="{FB3AD1AA-DD01-45CE-8C2C-A6E3446A1B6D}"/>
    <dgm:cxn modelId="{1935FDB5-7B77-4822-A287-9BE4E05324AD}" srcId="{97181CD5-93A0-407F-9267-CCC2817A9933}" destId="{D7130DF3-5ADF-4F0A-8CFA-185E7DE1A849}" srcOrd="3" destOrd="0" parTransId="{0B6CE1F4-72E1-48C6-9203-4EF767913316}" sibTransId="{79EA8A6A-5346-4447-A693-85F2C12297AC}"/>
    <dgm:cxn modelId="{6FB836B6-FCB1-4E9E-8A82-E9DB7852E12C}" srcId="{E8A502E9-3DF6-46DB-9C96-E671CE01AB3D}" destId="{594A3F17-694C-4BE2-A3FC-06915CAAEFD8}" srcOrd="5" destOrd="0" parTransId="{FAC9096E-AB98-4CB2-8C6F-34EEF7ECBC2D}" sibTransId="{CB5E08C8-F860-41B1-B67E-BE970F0CA2C8}"/>
    <dgm:cxn modelId="{C7D86CC0-17A5-B446-B127-6CE9DEE494AD}" type="presOf" srcId="{F1BE4F62-E95A-495F-A106-3DB94E9CEE2F}" destId="{09C4DB2B-5AC7-46D8-938C-42509493BD8F}" srcOrd="0" destOrd="0" presId="urn:microsoft.com/office/officeart/2005/8/layout/hList6"/>
    <dgm:cxn modelId="{91700AC2-24B8-9E49-ACCE-92810B319F2B}" type="presOf" srcId="{456CD0FD-DEEF-4540-8EFE-7E78B25145C3}" destId="{3647465D-A835-4711-84E0-E01885667FEA}" srcOrd="0" destOrd="3" presId="urn:microsoft.com/office/officeart/2005/8/layout/hList6"/>
    <dgm:cxn modelId="{52550BC3-0017-4B06-994F-61B01332E5C4}" srcId="{CA3BF406-9A16-454A-9D69-2CD4081A31AA}" destId="{273492CF-61DB-49E0-B911-00581182649F}" srcOrd="4" destOrd="0" parTransId="{AA925BE2-84B1-433D-81DB-F0204EE5A2B7}" sibTransId="{26B8B87F-617B-43C7-8E29-6907A4858EF1}"/>
    <dgm:cxn modelId="{B53A3DCA-33BC-49A5-B1ED-D33273860112}" srcId="{E8A502E9-3DF6-46DB-9C96-E671CE01AB3D}" destId="{456CD0FD-DEEF-4540-8EFE-7E78B25145C3}" srcOrd="2" destOrd="0" parTransId="{DE17D928-7F77-4F67-BEC1-B57E524A40C0}" sibTransId="{766DBCF2-70F2-4D09-B276-3E9E57399F37}"/>
    <dgm:cxn modelId="{1020E2CC-6380-C743-8E5E-410546CC01C0}" type="presOf" srcId="{4867590E-3622-4B42-B73D-A402853126CB}" destId="{392FA015-C483-4CE3-9090-90565F312A20}" srcOrd="0" destOrd="1" presId="urn:microsoft.com/office/officeart/2005/8/layout/hList6"/>
    <dgm:cxn modelId="{A5C91BD3-87EA-4941-A62A-529C9372D05B}" type="presOf" srcId="{3D956791-AC1F-4984-BB71-4047BB016301}" destId="{3647465D-A835-4711-84E0-E01885667FEA}" srcOrd="0" destOrd="1" presId="urn:microsoft.com/office/officeart/2005/8/layout/hList6"/>
    <dgm:cxn modelId="{F951DCD3-AD53-A141-B03B-FE435622CC9E}" type="presOf" srcId="{273492CF-61DB-49E0-B911-00581182649F}" destId="{392FA015-C483-4CE3-9090-90565F312A20}" srcOrd="0" destOrd="5" presId="urn:microsoft.com/office/officeart/2005/8/layout/hList6"/>
    <dgm:cxn modelId="{54FDA1D4-CF1C-40DC-94EF-EE0C875408AE}" srcId="{4499DEE3-9DE9-48EE-B68F-A05026448360}" destId="{B8DA72AF-FC18-49AE-B2FA-B38003D7382A}" srcOrd="3" destOrd="0" parTransId="{649CCA31-B62A-411D-B1AA-A167FCA41646}" sibTransId="{DDF8B5E1-6FE4-45A8-8107-955E0BAE4765}"/>
    <dgm:cxn modelId="{6CF8CDD5-E44C-465A-B22A-D427C5FCCBE0}" srcId="{E8A502E9-3DF6-46DB-9C96-E671CE01AB3D}" destId="{AC140D28-B6B6-441D-9365-DC299BC41870}" srcOrd="3" destOrd="0" parTransId="{4840546B-A248-4C9E-A2A1-3448D3EB2B68}" sibTransId="{023D0CCE-A994-4842-AA90-357A4B14F50F}"/>
    <dgm:cxn modelId="{3A2D19D9-1176-40A1-A549-601EB15FB22E}" srcId="{97181CD5-93A0-407F-9267-CCC2817A9933}" destId="{1F426FD9-A20E-48AC-8D33-B226E3B150CB}" srcOrd="1" destOrd="0" parTransId="{F557FB52-56F2-4D02-89AE-23A26F703184}" sibTransId="{B93F0866-46EE-4797-ABD6-E0F98D12AE74}"/>
    <dgm:cxn modelId="{9953A0DA-8280-AF4A-8D02-A1694734C198}" type="presOf" srcId="{269EF06F-8979-458E-A182-C6CE0DC35524}" destId="{5077F58C-0D9B-4F66-B6C8-165094A92387}" srcOrd="0" destOrd="2" presId="urn:microsoft.com/office/officeart/2005/8/layout/hList6"/>
    <dgm:cxn modelId="{B45DC9DD-63F0-42F4-9AC9-FB4FE218B953}" srcId="{F1BE4F62-E95A-495F-A106-3DB94E9CEE2F}" destId="{7F9A56E2-05EB-403B-A396-B4ABB68D1FF6}" srcOrd="5" destOrd="0" parTransId="{FC38B822-D1C9-4C81-8221-6FE76567FDB4}" sibTransId="{D4AFF658-A8AE-4571-BC3C-0C5D3EC0C711}"/>
    <dgm:cxn modelId="{44AAEEDE-E0DB-9B4D-8DDA-46A80ACDB3B7}" type="presOf" srcId="{F8D7C9D8-36D5-42B5-BBFD-AAEF659DB863}" destId="{1BF26422-7737-40D9-A932-346D6021976D}" srcOrd="0" destOrd="1" presId="urn:microsoft.com/office/officeart/2005/8/layout/hList6"/>
    <dgm:cxn modelId="{E44F73E1-2138-F546-9743-88A7491BF3A1}" type="presOf" srcId="{D7CCB79F-85D9-482A-A009-D4AEE5D9080C}" destId="{56982133-3B3D-4069-80D9-93281F23E83D}" srcOrd="0" destOrd="0" presId="urn:microsoft.com/office/officeart/2005/8/layout/hList6"/>
    <dgm:cxn modelId="{14C14AE2-8D74-1A4D-9799-E5F74CFEDF94}" type="presOf" srcId="{632E1F2E-C891-4436-A3CE-7B0DAD52E559}" destId="{1BF26422-7737-40D9-A932-346D6021976D}" srcOrd="0" destOrd="2" presId="urn:microsoft.com/office/officeart/2005/8/layout/hList6"/>
    <dgm:cxn modelId="{D31EDBE5-B4BD-D94A-84AD-4915D3C07976}" type="presOf" srcId="{9D5181EB-FC81-44C1-B5AF-6A37D2C2C05E}" destId="{5077F58C-0D9B-4F66-B6C8-165094A92387}" srcOrd="0" destOrd="3" presId="urn:microsoft.com/office/officeart/2005/8/layout/hList6"/>
    <dgm:cxn modelId="{D73C6BEA-FB44-49D3-8AB4-7996DA5BEE9B}" srcId="{4499DEE3-9DE9-48EE-B68F-A05026448360}" destId="{269EF06F-8979-458E-A182-C6CE0DC35524}" srcOrd="1" destOrd="0" parTransId="{6EF0E735-3F97-4B4D-AF9A-3047DCA4C8B1}" sibTransId="{4D8E7427-1382-403C-AA85-4FF925B337D0}"/>
    <dgm:cxn modelId="{2D4E1AF8-F87F-704F-92DB-A949E401CE43}" type="presOf" srcId="{4499DEE3-9DE9-48EE-B68F-A05026448360}" destId="{5077F58C-0D9B-4F66-B6C8-165094A92387}" srcOrd="0" destOrd="0" presId="urn:microsoft.com/office/officeart/2005/8/layout/hList6"/>
    <dgm:cxn modelId="{38F1DDFA-A83D-4214-B548-F3281127BC05}" srcId="{F1BE4F62-E95A-495F-A106-3DB94E9CEE2F}" destId="{CA3BF406-9A16-454A-9D69-2CD4081A31AA}" srcOrd="2" destOrd="0" parTransId="{A3D697B7-C73C-449C-9D98-B51E87D1AC3D}" sibTransId="{65DDB492-3666-473D-BA01-308F6B09306D}"/>
    <dgm:cxn modelId="{38FC6DFB-B8CB-A746-AF60-F12FF70AF2C6}" type="presOf" srcId="{7F9A56E2-05EB-403B-A396-B4ABB68D1FF6}" destId="{1BF26422-7737-40D9-A932-346D6021976D}" srcOrd="0" destOrd="0" presId="urn:microsoft.com/office/officeart/2005/8/layout/hList6"/>
    <dgm:cxn modelId="{D29F9AFE-0482-ED43-A6AB-075A2DB9D41D}" type="presOf" srcId="{96817967-F7F6-42BE-B98F-E7BF71DFD6CE}" destId="{F213DA50-79BD-47D1-8262-41972AB96C5C}" srcOrd="0" destOrd="3" presId="urn:microsoft.com/office/officeart/2005/8/layout/hList6"/>
    <dgm:cxn modelId="{08B8A5B6-7A9D-5540-B5BD-D08CA71C377E}" type="presParOf" srcId="{09C4DB2B-5AC7-46D8-938C-42509493BD8F}" destId="{3647465D-A835-4711-84E0-E01885667FEA}" srcOrd="0" destOrd="0" presId="urn:microsoft.com/office/officeart/2005/8/layout/hList6"/>
    <dgm:cxn modelId="{6ADC916B-512B-5B44-8EC8-1D9736146491}" type="presParOf" srcId="{09C4DB2B-5AC7-46D8-938C-42509493BD8F}" destId="{A02FAEF5-B04C-4079-B5BA-49A1067574CA}" srcOrd="1" destOrd="0" presId="urn:microsoft.com/office/officeart/2005/8/layout/hList6"/>
    <dgm:cxn modelId="{716559BF-3C48-EF43-953C-DA7F586A8D62}" type="presParOf" srcId="{09C4DB2B-5AC7-46D8-938C-42509493BD8F}" destId="{5077F58C-0D9B-4F66-B6C8-165094A92387}" srcOrd="2" destOrd="0" presId="urn:microsoft.com/office/officeart/2005/8/layout/hList6"/>
    <dgm:cxn modelId="{F8F50C4B-56F1-B346-A6D5-2ACBACDA907F}" type="presParOf" srcId="{09C4DB2B-5AC7-46D8-938C-42509493BD8F}" destId="{F2BDE140-A0D7-4A5C-B6FA-A3ACEF42E1C7}" srcOrd="3" destOrd="0" presId="urn:microsoft.com/office/officeart/2005/8/layout/hList6"/>
    <dgm:cxn modelId="{13617F77-6113-FA47-9D5B-643C1C45298E}" type="presParOf" srcId="{09C4DB2B-5AC7-46D8-938C-42509493BD8F}" destId="{392FA015-C483-4CE3-9090-90565F312A20}" srcOrd="4" destOrd="0" presId="urn:microsoft.com/office/officeart/2005/8/layout/hList6"/>
    <dgm:cxn modelId="{5B33F684-5161-1D4D-95BB-12D340FB5520}" type="presParOf" srcId="{09C4DB2B-5AC7-46D8-938C-42509493BD8F}" destId="{F6C677B3-A1AB-4A4C-8839-379FDEE38822}" srcOrd="5" destOrd="0" presId="urn:microsoft.com/office/officeart/2005/8/layout/hList6"/>
    <dgm:cxn modelId="{87D24E59-6EED-1442-A182-338FE39B8C56}" type="presParOf" srcId="{09C4DB2B-5AC7-46D8-938C-42509493BD8F}" destId="{F213DA50-79BD-47D1-8262-41972AB96C5C}" srcOrd="6" destOrd="0" presId="urn:microsoft.com/office/officeart/2005/8/layout/hList6"/>
    <dgm:cxn modelId="{DBACC1A1-9B82-3346-8C85-9D4A6B8FDA8D}" type="presParOf" srcId="{09C4DB2B-5AC7-46D8-938C-42509493BD8F}" destId="{46EDD500-4B4E-488C-9654-ED25E14E5E62}" srcOrd="7" destOrd="0" presId="urn:microsoft.com/office/officeart/2005/8/layout/hList6"/>
    <dgm:cxn modelId="{A5140B7B-50EF-8F4E-AC8E-9848229B3230}" type="presParOf" srcId="{09C4DB2B-5AC7-46D8-938C-42509493BD8F}" destId="{56982133-3B3D-4069-80D9-93281F23E83D}" srcOrd="8" destOrd="0" presId="urn:microsoft.com/office/officeart/2005/8/layout/hList6"/>
    <dgm:cxn modelId="{A2830831-DE71-4544-AF0C-1AE04C3F01CF}" type="presParOf" srcId="{09C4DB2B-5AC7-46D8-938C-42509493BD8F}" destId="{1BF49D99-B85C-4B72-81C2-F4ECC608BA23}" srcOrd="9" destOrd="0" presId="urn:microsoft.com/office/officeart/2005/8/layout/hList6"/>
    <dgm:cxn modelId="{8C589CEC-7BDD-904B-8187-D340ED3307CF}" type="presParOf" srcId="{09C4DB2B-5AC7-46D8-938C-42509493BD8F}" destId="{1BF26422-7737-40D9-A932-346D6021976D}" srcOrd="10"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custT="1"/>
      <dgm:spPr>
        <a:solidFill>
          <a:srgbClr val="C00000"/>
        </a:solidFill>
      </dgm:spPr>
      <dgm:t>
        <a:bodyPr/>
        <a:lstStyle/>
        <a:p>
          <a:r>
            <a:rPr lang="en-US" sz="1800" b="1" dirty="0"/>
            <a:t>Why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custT="1"/>
      <dgm:spPr>
        <a:solidFill>
          <a:schemeClr val="tx2"/>
        </a:solidFill>
      </dgm:spPr>
      <dgm:t>
        <a:bodyPr/>
        <a:lstStyle/>
        <a:p>
          <a:r>
            <a:rPr lang="en-US" sz="1800" b="1" dirty="0"/>
            <a:t>What</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effectLst>
          <a:glow rad="101600">
            <a:schemeClr val="accent2">
              <a:satMod val="175000"/>
              <a:alpha val="40000"/>
            </a:schemeClr>
          </a:glow>
        </a:effectLst>
      </dgm:spPr>
      <dgm:t>
        <a:bodyPr/>
        <a:lstStyle/>
        <a:p>
          <a:r>
            <a:rPr lang="en-US" b="1" dirty="0">
              <a:solidFill>
                <a:schemeClr val="tx1"/>
              </a:solidFill>
            </a:rPr>
            <a:t>Big Data</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a:t>How</a:t>
          </a:r>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60EA7802-C6F2-4E11-9023-8EE6BD64BA29}" type="presOf" srcId="{234BA482-2472-47CB-92E6-CBFEF1C9881B}" destId="{790E0DFB-68ED-4245-A33A-CEAF8A924EFA}" srcOrd="0" destOrd="0" presId="urn:microsoft.com/office/officeart/2005/8/layout/pyramid4"/>
    <dgm:cxn modelId="{516FEE03-16C6-4C9E-BDC3-289B74F5E3CC}" type="presOf" srcId="{BD2C16E6-437D-4169-8D24-213473967BB9}" destId="{B0C1045D-3F5C-4EF2-8655-4ABF62BF1A66}" srcOrd="0" destOrd="0" presId="urn:microsoft.com/office/officeart/2005/8/layout/pyramid4"/>
    <dgm:cxn modelId="{F4C5870E-3524-43EB-B725-B1CE1CBE294D}" srcId="{ECA1FF27-E5AF-4737-9F79-572EDEDDFA54}" destId="{234BA482-2472-47CB-92E6-CBFEF1C9881B}" srcOrd="0" destOrd="0" parTransId="{F3038399-D159-4C73-90D8-8F4879A42861}" sibTransId="{46136521-2707-4073-815B-1543A462BF6A}"/>
    <dgm:cxn modelId="{DEB60E82-E5A6-45E4-A48B-4D68A8B44FE4}" type="presOf" srcId="{E2789DB1-56D7-4B1E-97D8-125C40EBA056}" destId="{41763F67-C908-4FA0-ADEF-9ACBCF41BCAD}"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1AF78B9C-E29D-4233-8661-8F65C31C3E63}" type="presOf" srcId="{ECA1FF27-E5AF-4737-9F79-572EDEDDFA54}" destId="{09447EF2-D8B0-4F6A-84A1-B472AF033AE3}" srcOrd="0" destOrd="0" presId="urn:microsoft.com/office/officeart/2005/8/layout/pyramid4"/>
    <dgm:cxn modelId="{C44C8EFB-67BE-453D-B365-DC508115B554}" type="presOf" srcId="{BF7B6D69-EF90-4874-812D-63130D39094B}" destId="{6FBF1325-5A26-4E42-BAB6-5597FD5A4B00}"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9BE95196-E93C-439F-972D-F2589D290EB9}" type="presParOf" srcId="{09447EF2-D8B0-4F6A-84A1-B472AF033AE3}" destId="{790E0DFB-68ED-4245-A33A-CEAF8A924EFA}" srcOrd="0" destOrd="0" presId="urn:microsoft.com/office/officeart/2005/8/layout/pyramid4"/>
    <dgm:cxn modelId="{0C2D4C53-2597-4689-B6D9-5CF44ABE825D}" type="presParOf" srcId="{09447EF2-D8B0-4F6A-84A1-B472AF033AE3}" destId="{6FBF1325-5A26-4E42-BAB6-5597FD5A4B00}" srcOrd="1" destOrd="0" presId="urn:microsoft.com/office/officeart/2005/8/layout/pyramid4"/>
    <dgm:cxn modelId="{2B56A542-CEB3-46DD-9C1E-4EFCB251513B}" type="presParOf" srcId="{09447EF2-D8B0-4F6A-84A1-B472AF033AE3}" destId="{41763F67-C908-4FA0-ADEF-9ACBCF41BCAD}" srcOrd="2" destOrd="0" presId="urn:microsoft.com/office/officeart/2005/8/layout/pyramid4"/>
    <dgm:cxn modelId="{6131EFF1-A74C-4697-AEA0-0D8301FE2CC6}"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C215F-1314-42E5-804E-3BA95BABAAD6}">
      <dsp:nvSpPr>
        <dsp:cNvPr id="0" name=""/>
        <dsp:cNvSpPr/>
      </dsp:nvSpPr>
      <dsp:spPr>
        <a:xfrm>
          <a:off x="55362" y="496"/>
          <a:ext cx="1934765" cy="1547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61FCB497-CDF1-4CEC-9FEE-517CE95AE9E2}">
      <dsp:nvSpPr>
        <dsp:cNvPr id="0" name=""/>
        <dsp:cNvSpPr/>
      </dsp:nvSpPr>
      <dsp:spPr>
        <a:xfrm>
          <a:off x="229491"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Williams F1 Oxford UK</a:t>
          </a:r>
        </a:p>
      </dsp:txBody>
      <dsp:txXfrm>
        <a:off x="229491" y="1393527"/>
        <a:ext cx="1721941" cy="541734"/>
      </dsp:txXfrm>
    </dsp:sp>
    <dsp:sp modelId="{4E9EBDB9-4857-459E-A05D-D74B3BD6ED8A}">
      <dsp:nvSpPr>
        <dsp:cNvPr id="0" name=""/>
        <dsp:cNvSpPr/>
      </dsp:nvSpPr>
      <dsp:spPr>
        <a:xfrm>
          <a:off x="2183604" y="496"/>
          <a:ext cx="1934765" cy="1547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AB2E7F14-0F4F-43CD-90FD-F0B8A69128CE}">
      <dsp:nvSpPr>
        <dsp:cNvPr id="0" name=""/>
        <dsp:cNvSpPr/>
      </dsp:nvSpPr>
      <dsp:spPr>
        <a:xfrm>
          <a:off x="2357733"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Chief Scientist</a:t>
          </a:r>
        </a:p>
      </dsp:txBody>
      <dsp:txXfrm>
        <a:off x="2357733" y="1393527"/>
        <a:ext cx="1721941" cy="541734"/>
      </dsp:txXfrm>
    </dsp:sp>
    <dsp:sp modelId="{97AA25CB-F932-46A0-8D95-26C3471894F4}">
      <dsp:nvSpPr>
        <dsp:cNvPr id="0" name=""/>
        <dsp:cNvSpPr/>
      </dsp:nvSpPr>
      <dsp:spPr>
        <a:xfrm>
          <a:off x="4311846" y="496"/>
          <a:ext cx="1600205" cy="1547812"/>
        </a:xfrm>
        <a:prstGeom prst="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290ECEEE-6767-4CB9-B600-88294C9D72AD}">
      <dsp:nvSpPr>
        <dsp:cNvPr id="0" name=""/>
        <dsp:cNvSpPr/>
      </dsp:nvSpPr>
      <dsp:spPr>
        <a:xfrm>
          <a:off x="4318696"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Emmy Las Vegas</a:t>
          </a:r>
        </a:p>
      </dsp:txBody>
      <dsp:txXfrm>
        <a:off x="4318696" y="1393527"/>
        <a:ext cx="1721941" cy="541734"/>
      </dsp:txXfrm>
    </dsp:sp>
    <dsp:sp modelId="{9DCB81FC-B4CE-40D8-A022-D9F924A98139}">
      <dsp:nvSpPr>
        <dsp:cNvPr id="0" name=""/>
        <dsp:cNvSpPr/>
      </dsp:nvSpPr>
      <dsp:spPr>
        <a:xfrm rot="16200000">
          <a:off x="1016496" y="2128738"/>
          <a:ext cx="1934765" cy="1547812"/>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54E08D27-092C-4A96-AEAD-64E27E8EC1AB}">
      <dsp:nvSpPr>
        <dsp:cNvPr id="0" name=""/>
        <dsp:cNvSpPr/>
      </dsp:nvSpPr>
      <dsp:spPr>
        <a:xfrm>
          <a:off x="1190625" y="3521769"/>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Daughter’s Wedding Reception</a:t>
          </a:r>
        </a:p>
      </dsp:txBody>
      <dsp:txXfrm>
        <a:off x="1190625" y="3521769"/>
        <a:ext cx="1721941" cy="541734"/>
      </dsp:txXfrm>
    </dsp:sp>
    <dsp:sp modelId="{CB82648D-8E2E-44A8-B56C-1FC6C606869C}">
      <dsp:nvSpPr>
        <dsp:cNvPr id="0" name=""/>
        <dsp:cNvSpPr/>
      </dsp:nvSpPr>
      <dsp:spPr>
        <a:xfrm>
          <a:off x="3144738" y="2128738"/>
          <a:ext cx="1934765" cy="1547812"/>
        </a:xfrm>
        <a:prstGeom prst="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0D8D6E33-93C7-4F39-A31F-631FD974EB94}">
      <dsp:nvSpPr>
        <dsp:cNvPr id="0" name=""/>
        <dsp:cNvSpPr/>
      </dsp:nvSpPr>
      <dsp:spPr>
        <a:xfrm>
          <a:off x="3318867" y="3521769"/>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WWW2008 Keynote, Beijing</a:t>
          </a:r>
        </a:p>
      </dsp:txBody>
      <dsp:txXfrm>
        <a:off x="3318867" y="3521769"/>
        <a:ext cx="1721941" cy="541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2A8CF-2A9A-49CF-9AF7-A4308DEDACA7}">
      <dsp:nvSpPr>
        <dsp:cNvPr id="0" name=""/>
        <dsp:cNvSpPr/>
      </dsp:nvSpPr>
      <dsp:spPr>
        <a:xfrm>
          <a:off x="3336936" y="29355"/>
          <a:ext cx="1389202"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itchFamily="34" charset="0"/>
              <a:cs typeface="Arial" pitchFamily="34" charset="0"/>
            </a:rPr>
            <a:t>Analyze</a:t>
          </a:r>
        </a:p>
      </dsp:txBody>
      <dsp:txXfrm>
        <a:off x="3336936" y="29355"/>
        <a:ext cx="1389202" cy="1006078"/>
      </dsp:txXfrm>
    </dsp:sp>
    <dsp:sp modelId="{EEBE8081-4690-4E20-B2D1-F19933DBEB5D}">
      <dsp:nvSpPr>
        <dsp:cNvPr id="0" name=""/>
        <dsp:cNvSpPr/>
      </dsp:nvSpPr>
      <dsp:spPr>
        <a:xfrm>
          <a:off x="1162170" y="289"/>
          <a:ext cx="3771658" cy="3771658"/>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AACD0-38DF-417A-96C6-F1E3AAF5D3F6}">
      <dsp:nvSpPr>
        <dsp:cNvPr id="0" name=""/>
        <dsp:cNvSpPr/>
      </dsp:nvSpPr>
      <dsp:spPr>
        <a:xfrm>
          <a:off x="3944796" y="1900156"/>
          <a:ext cx="1389202"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itchFamily="34" charset="0"/>
              <a:cs typeface="Arial" pitchFamily="34" charset="0"/>
            </a:rPr>
            <a:t>Decide</a:t>
          </a:r>
        </a:p>
      </dsp:txBody>
      <dsp:txXfrm>
        <a:off x="3944796" y="1900156"/>
        <a:ext cx="1389202" cy="1006078"/>
      </dsp:txXfrm>
    </dsp:sp>
    <dsp:sp modelId="{CBCB4416-15D6-4ABB-AC70-6F50667FD1F9}">
      <dsp:nvSpPr>
        <dsp:cNvPr id="0" name=""/>
        <dsp:cNvSpPr/>
      </dsp:nvSpPr>
      <dsp:spPr>
        <a:xfrm>
          <a:off x="1162170" y="289"/>
          <a:ext cx="3771658" cy="3771658"/>
        </a:xfrm>
        <a:prstGeom prst="circularArrow">
          <a:avLst>
            <a:gd name="adj1" fmla="val 5202"/>
            <a:gd name="adj2" fmla="val 336015"/>
            <a:gd name="adj3" fmla="val 3592410"/>
            <a:gd name="adj4" fmla="val 2253829"/>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8B2279-E3F2-49A7-A1E9-5074B728A547}">
      <dsp:nvSpPr>
        <dsp:cNvPr id="0" name=""/>
        <dsp:cNvSpPr/>
      </dsp:nvSpPr>
      <dsp:spPr>
        <a:xfrm>
          <a:off x="2353398" y="3056374"/>
          <a:ext cx="1389202"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itchFamily="34" charset="0"/>
              <a:cs typeface="Arial" pitchFamily="34" charset="0"/>
            </a:rPr>
            <a:t>Control</a:t>
          </a:r>
        </a:p>
      </dsp:txBody>
      <dsp:txXfrm>
        <a:off x="2353398" y="3056374"/>
        <a:ext cx="1389202" cy="1006078"/>
      </dsp:txXfrm>
    </dsp:sp>
    <dsp:sp modelId="{FD8B3A2F-7B6F-4AB5-A73D-828F1124C770}">
      <dsp:nvSpPr>
        <dsp:cNvPr id="0" name=""/>
        <dsp:cNvSpPr/>
      </dsp:nvSpPr>
      <dsp:spPr>
        <a:xfrm>
          <a:off x="1162170" y="289"/>
          <a:ext cx="3771658" cy="3771658"/>
        </a:xfrm>
        <a:prstGeom prst="circularArrow">
          <a:avLst>
            <a:gd name="adj1" fmla="val 5202"/>
            <a:gd name="adj2" fmla="val 336015"/>
            <a:gd name="adj3" fmla="val 8210155"/>
            <a:gd name="adj4" fmla="val 687157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7E1FE-46CA-4DBD-A0AE-7F5C74A02EBD}">
      <dsp:nvSpPr>
        <dsp:cNvPr id="0" name=""/>
        <dsp:cNvSpPr/>
      </dsp:nvSpPr>
      <dsp:spPr>
        <a:xfrm>
          <a:off x="762000" y="1900156"/>
          <a:ext cx="1389202"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itchFamily="34" charset="0"/>
              <a:cs typeface="Arial" pitchFamily="34" charset="0"/>
            </a:rPr>
            <a:t>Instrument</a:t>
          </a:r>
        </a:p>
      </dsp:txBody>
      <dsp:txXfrm>
        <a:off x="762000" y="1900156"/>
        <a:ext cx="1389202" cy="1006078"/>
      </dsp:txXfrm>
    </dsp:sp>
    <dsp:sp modelId="{0683E770-1E22-44D5-A56D-E8DB3A878371}">
      <dsp:nvSpPr>
        <dsp:cNvPr id="0" name=""/>
        <dsp:cNvSpPr/>
      </dsp:nvSpPr>
      <dsp:spPr>
        <a:xfrm>
          <a:off x="1162170" y="289"/>
          <a:ext cx="3771658" cy="3771658"/>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65A8E-872C-4E60-ADAD-A7FDE01401FB}">
      <dsp:nvSpPr>
        <dsp:cNvPr id="0" name=""/>
        <dsp:cNvSpPr/>
      </dsp:nvSpPr>
      <dsp:spPr>
        <a:xfrm>
          <a:off x="1369860" y="29355"/>
          <a:ext cx="1389202"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itchFamily="34" charset="0"/>
              <a:cs typeface="Arial" pitchFamily="34" charset="0"/>
            </a:rPr>
            <a:t>Monitor</a:t>
          </a:r>
        </a:p>
      </dsp:txBody>
      <dsp:txXfrm>
        <a:off x="1369860" y="29355"/>
        <a:ext cx="1389202" cy="1006078"/>
      </dsp:txXfrm>
    </dsp:sp>
    <dsp:sp modelId="{079F9E30-C9CF-4A61-B1A4-15CB6A67ECE6}">
      <dsp:nvSpPr>
        <dsp:cNvPr id="0" name=""/>
        <dsp:cNvSpPr/>
      </dsp:nvSpPr>
      <dsp:spPr>
        <a:xfrm>
          <a:off x="1162170" y="289"/>
          <a:ext cx="3771658" cy="3771658"/>
        </a:xfrm>
        <a:prstGeom prst="circularArrow">
          <a:avLst>
            <a:gd name="adj1" fmla="val 5202"/>
            <a:gd name="adj2" fmla="val 336015"/>
            <a:gd name="adj3" fmla="val 16460589"/>
            <a:gd name="adj4" fmla="val 1560339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2856577" y="0"/>
          <a:ext cx="1444649" cy="1444649"/>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Why</a:t>
          </a:r>
        </a:p>
      </dsp:txBody>
      <dsp:txXfrm>
        <a:off x="3217739" y="722325"/>
        <a:ext cx="722325" cy="722324"/>
      </dsp:txXfrm>
    </dsp:sp>
    <dsp:sp modelId="{6FBF1325-5A26-4E42-BAB6-5597FD5A4B00}">
      <dsp:nvSpPr>
        <dsp:cNvPr id="0" name=""/>
        <dsp:cNvSpPr/>
      </dsp:nvSpPr>
      <dsp:spPr>
        <a:xfrm>
          <a:off x="2134253" y="1444649"/>
          <a:ext cx="1444649" cy="1444649"/>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What</a:t>
          </a:r>
        </a:p>
      </dsp:txBody>
      <dsp:txXfrm>
        <a:off x="2495415" y="2166974"/>
        <a:ext cx="722325" cy="722324"/>
      </dsp:txXfrm>
    </dsp:sp>
    <dsp:sp modelId="{41763F67-C908-4FA0-ADEF-9ACBCF41BCAD}">
      <dsp:nvSpPr>
        <dsp:cNvPr id="0" name=""/>
        <dsp:cNvSpPr/>
      </dsp:nvSpPr>
      <dsp:spPr>
        <a:xfrm rot="10800000">
          <a:off x="2856577" y="1444649"/>
          <a:ext cx="1444649" cy="1444649"/>
        </a:xfrm>
        <a:prstGeom prst="triangl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Big Data</a:t>
          </a:r>
        </a:p>
      </dsp:txBody>
      <dsp:txXfrm rot="10800000">
        <a:off x="3217739" y="1444649"/>
        <a:ext cx="722325" cy="722324"/>
      </dsp:txXfrm>
    </dsp:sp>
    <dsp:sp modelId="{B0C1045D-3F5C-4EF2-8655-4ABF62BF1A66}">
      <dsp:nvSpPr>
        <dsp:cNvPr id="0" name=""/>
        <dsp:cNvSpPr/>
      </dsp:nvSpPr>
      <dsp:spPr>
        <a:xfrm>
          <a:off x="3578902" y="1444649"/>
          <a:ext cx="1444649" cy="1444649"/>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How</a:t>
          </a:r>
        </a:p>
      </dsp:txBody>
      <dsp:txXfrm>
        <a:off x="3940064" y="2166974"/>
        <a:ext cx="722325" cy="722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7465D-A835-4711-84E0-E01885667FEA}">
      <dsp:nvSpPr>
        <dsp:cNvPr id="0" name=""/>
        <dsp:cNvSpPr/>
      </dsp:nvSpPr>
      <dsp:spPr>
        <a:xfrm rot="16200000">
          <a:off x="-974309" y="1053107"/>
          <a:ext cx="3445214" cy="1338999"/>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Data Lifecycle I (Basic)</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Input Data</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Collection</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Cleaning, Validation, Serialization</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Transformation, Augmentation, Integration</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Storage &amp; DB/DS Management</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Mining, Analysis, Visualization</a:t>
          </a:r>
        </a:p>
        <a:p>
          <a:pPr marL="114300" lvl="1" indent="-114300" algn="l" defTabSz="533400">
            <a:lnSpc>
              <a:spcPct val="90000"/>
            </a:lnSpc>
            <a:spcBef>
              <a:spcPct val="0"/>
            </a:spcBef>
            <a:spcAft>
              <a:spcPct val="15000"/>
            </a:spcAft>
            <a:buChar char="•"/>
          </a:pPr>
          <a:r>
            <a:rPr lang="en-US" sz="1200" b="1" kern="1200">
              <a:solidFill>
                <a:sysClr val="window" lastClr="FFFFFF"/>
              </a:solidFill>
              <a:latin typeface="Arial" panose="020B0604020202020204" pitchFamily="34" charset="0"/>
              <a:ea typeface=""/>
              <a:cs typeface="Arial" panose="020B0604020202020204" pitchFamily="34" charset="0"/>
            </a:rPr>
            <a:t>Interpretation/Presentation or Downstream Output</a:t>
          </a:r>
          <a:endParaRPr lang="en-US" sz="1200" b="1" kern="1200" dirty="0">
            <a:solidFill>
              <a:sysClr val="window" lastClr="FFFFFF"/>
            </a:solidFill>
            <a:latin typeface="Arial" panose="020B0604020202020204" pitchFamily="34" charset="0"/>
            <a:ea typeface=""/>
            <a:cs typeface="Arial" panose="020B0604020202020204" pitchFamily="34" charset="0"/>
          </a:endParaRPr>
        </a:p>
      </dsp:txBody>
      <dsp:txXfrm rot="5400000">
        <a:off x="78798" y="689043"/>
        <a:ext cx="1338999" cy="2067128"/>
      </dsp:txXfrm>
    </dsp:sp>
    <dsp:sp modelId="{5077F58C-0D9B-4F66-B6C8-165094A92387}">
      <dsp:nvSpPr>
        <dsp:cNvPr id="0" name=""/>
        <dsp:cNvSpPr/>
      </dsp:nvSpPr>
      <dsp:spPr>
        <a:xfrm rot="16200000">
          <a:off x="399781" y="1058892"/>
          <a:ext cx="3445214" cy="132742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Non-Functional Requirements</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Performance</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APIs</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Reliability: MTTF, MTTR</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Security, Privacy</a:t>
          </a:r>
        </a:p>
      </dsp:txBody>
      <dsp:txXfrm rot="5400000">
        <a:off x="1458674" y="689042"/>
        <a:ext cx="1327428" cy="2067128"/>
      </dsp:txXfrm>
    </dsp:sp>
    <dsp:sp modelId="{392FA015-C483-4CE3-9090-90565F312A20}">
      <dsp:nvSpPr>
        <dsp:cNvPr id="0" name=""/>
        <dsp:cNvSpPr/>
      </dsp:nvSpPr>
      <dsp:spPr>
        <a:xfrm rot="16200000">
          <a:off x="1779979" y="1073904"/>
          <a:ext cx="3445214" cy="1297404"/>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Testing and QA</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Standard Testing Technology – e.g. Code Review, etc.</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Test Data Structure, Version, Drift Control</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Metadata and Semantics Documentation</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Testing Environments: Unit, Integration, System, Load</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Concurrency, etc.</a:t>
          </a:r>
        </a:p>
      </dsp:txBody>
      <dsp:txXfrm rot="5400000">
        <a:off x="2853884" y="689042"/>
        <a:ext cx="1297404" cy="2067128"/>
      </dsp:txXfrm>
    </dsp:sp>
    <dsp:sp modelId="{F213DA50-79BD-47D1-8262-41972AB96C5C}">
      <dsp:nvSpPr>
        <dsp:cNvPr id="0" name=""/>
        <dsp:cNvSpPr/>
      </dsp:nvSpPr>
      <dsp:spPr>
        <a:xfrm rot="16200000">
          <a:off x="3196013" y="1064162"/>
          <a:ext cx="3445214" cy="1316888"/>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Deployment</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Automated Change Control</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Automated Data Feed Monitor</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Resource and Capacity Management</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Incubation:  Sandbox to Deployment to Operations</a:t>
          </a:r>
        </a:p>
      </dsp:txBody>
      <dsp:txXfrm rot="5400000">
        <a:off x="4260176" y="689042"/>
        <a:ext cx="1316888" cy="2067128"/>
      </dsp:txXfrm>
    </dsp:sp>
    <dsp:sp modelId="{56982133-3B3D-4069-80D9-93281F23E83D}">
      <dsp:nvSpPr>
        <dsp:cNvPr id="0" name=""/>
        <dsp:cNvSpPr/>
      </dsp:nvSpPr>
      <dsp:spPr>
        <a:xfrm rot="16200000">
          <a:off x="4521551" y="1102883"/>
          <a:ext cx="3445214" cy="1239447"/>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Operations</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Upgrade Strategy</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Dashboards and Logs</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Configuration Management</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Feature Set Management</a:t>
          </a:r>
        </a:p>
      </dsp:txBody>
      <dsp:txXfrm rot="5400000">
        <a:off x="5624434" y="689043"/>
        <a:ext cx="1239447" cy="2067128"/>
      </dsp:txXfrm>
    </dsp:sp>
    <dsp:sp modelId="{1BF26422-7737-40D9-A932-346D6021976D}">
      <dsp:nvSpPr>
        <dsp:cNvPr id="0" name=""/>
        <dsp:cNvSpPr/>
      </dsp:nvSpPr>
      <dsp:spPr>
        <a:xfrm rot="16200000">
          <a:off x="5825536" y="1136994"/>
          <a:ext cx="3445214" cy="1171225"/>
        </a:xfrm>
        <a:prstGeom prst="flowChartManualOperation">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ysClr val="window" lastClr="FFFFFF"/>
              </a:solidFill>
              <a:latin typeface="Arial" panose="020B0604020202020204" pitchFamily="34" charset="0"/>
              <a:ea typeface=""/>
              <a:cs typeface="Arial" panose="020B0604020202020204" pitchFamily="34" charset="0"/>
            </a:rPr>
            <a:t>Maintenance</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Version, Configuration, Build</a:t>
          </a:r>
        </a:p>
        <a:p>
          <a:pPr marL="114300" lvl="1" indent="-114300" algn="l" defTabSz="533400">
            <a:lnSpc>
              <a:spcPct val="90000"/>
            </a:lnSpc>
            <a:spcBef>
              <a:spcPct val="0"/>
            </a:spcBef>
            <a:spcAft>
              <a:spcPct val="15000"/>
            </a:spcAft>
            <a:buChar char="•"/>
          </a:pPr>
          <a:r>
            <a:rPr lang="en-US" sz="1200" b="1" kern="1200" dirty="0">
              <a:solidFill>
                <a:sysClr val="window" lastClr="FFFFFF"/>
              </a:solidFill>
              <a:latin typeface="Arial" panose="020B0604020202020204" pitchFamily="34" charset="0"/>
              <a:ea typeface=""/>
              <a:cs typeface="Arial" panose="020B0604020202020204" pitchFamily="34" charset="0"/>
            </a:rPr>
            <a:t>Platform Integration</a:t>
          </a:r>
        </a:p>
      </dsp:txBody>
      <dsp:txXfrm rot="5400000">
        <a:off x="6962530" y="689043"/>
        <a:ext cx="1171225" cy="20671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2856577" y="0"/>
          <a:ext cx="1444649" cy="1444649"/>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Why</a:t>
          </a:r>
        </a:p>
      </dsp:txBody>
      <dsp:txXfrm>
        <a:off x="3217739" y="722325"/>
        <a:ext cx="722325" cy="722324"/>
      </dsp:txXfrm>
    </dsp:sp>
    <dsp:sp modelId="{6FBF1325-5A26-4E42-BAB6-5597FD5A4B00}">
      <dsp:nvSpPr>
        <dsp:cNvPr id="0" name=""/>
        <dsp:cNvSpPr/>
      </dsp:nvSpPr>
      <dsp:spPr>
        <a:xfrm>
          <a:off x="2134253" y="1444649"/>
          <a:ext cx="1444649" cy="1444649"/>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What</a:t>
          </a:r>
        </a:p>
      </dsp:txBody>
      <dsp:txXfrm>
        <a:off x="2495415" y="2166974"/>
        <a:ext cx="722325" cy="722324"/>
      </dsp:txXfrm>
    </dsp:sp>
    <dsp:sp modelId="{41763F67-C908-4FA0-ADEF-9ACBCF41BCAD}">
      <dsp:nvSpPr>
        <dsp:cNvPr id="0" name=""/>
        <dsp:cNvSpPr/>
      </dsp:nvSpPr>
      <dsp:spPr>
        <a:xfrm rot="10800000">
          <a:off x="2856577" y="1444649"/>
          <a:ext cx="1444649" cy="1444649"/>
        </a:xfrm>
        <a:prstGeom prst="triangl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Big Data</a:t>
          </a:r>
        </a:p>
      </dsp:txBody>
      <dsp:txXfrm rot="10800000">
        <a:off x="3217739" y="1444649"/>
        <a:ext cx="722325" cy="722324"/>
      </dsp:txXfrm>
    </dsp:sp>
    <dsp:sp modelId="{B0C1045D-3F5C-4EF2-8655-4ABF62BF1A66}">
      <dsp:nvSpPr>
        <dsp:cNvPr id="0" name=""/>
        <dsp:cNvSpPr/>
      </dsp:nvSpPr>
      <dsp:spPr>
        <a:xfrm>
          <a:off x="3578902" y="1444649"/>
          <a:ext cx="1444649" cy="1444649"/>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How</a:t>
          </a:r>
        </a:p>
      </dsp:txBody>
      <dsp:txXfrm>
        <a:off x="3940064" y="2166974"/>
        <a:ext cx="722325" cy="72232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2"/>
            <a:ext cx="2773680" cy="434339"/>
          </a:xfrm>
          <a:prstGeom prst="rect">
            <a:avLst/>
          </a:prstGeom>
        </p:spPr>
        <p:txBody>
          <a:bodyPr vert="horz" lIns="85063" tIns="42531" rIns="85063" bIns="42531" rtlCol="0"/>
          <a:lstStyle>
            <a:lvl1pPr algn="l">
              <a:defRPr sz="1000"/>
            </a:lvl1pPr>
          </a:lstStyle>
          <a:p>
            <a:endParaRPr lang="en-US"/>
          </a:p>
        </p:txBody>
      </p:sp>
      <p:sp>
        <p:nvSpPr>
          <p:cNvPr id="3" name="Date Placeholder 2"/>
          <p:cNvSpPr>
            <a:spLocks noGrp="1"/>
          </p:cNvSpPr>
          <p:nvPr>
            <p:ph type="dt" sz="quarter" idx="1"/>
          </p:nvPr>
        </p:nvSpPr>
        <p:spPr>
          <a:xfrm>
            <a:off x="3625643" y="2"/>
            <a:ext cx="2773680" cy="434339"/>
          </a:xfrm>
          <a:prstGeom prst="rect">
            <a:avLst/>
          </a:prstGeom>
        </p:spPr>
        <p:txBody>
          <a:bodyPr vert="horz" lIns="85063" tIns="42531" rIns="85063" bIns="42531" rtlCol="0"/>
          <a:lstStyle>
            <a:lvl1pPr algn="r">
              <a:defRPr sz="1000"/>
            </a:lvl1pPr>
          </a:lstStyle>
          <a:p>
            <a:fld id="{349D5D3F-F024-473C-AFCD-E59B4952D7DB}" type="datetimeFigureOut">
              <a:rPr lang="en-US" smtClean="0"/>
              <a:t>1/21/2019</a:t>
            </a:fld>
            <a:endParaRPr lang="en-US"/>
          </a:p>
        </p:txBody>
      </p:sp>
      <p:sp>
        <p:nvSpPr>
          <p:cNvPr id="4" name="Footer Placeholder 3"/>
          <p:cNvSpPr>
            <a:spLocks noGrp="1"/>
          </p:cNvSpPr>
          <p:nvPr>
            <p:ph type="ftr" sz="quarter" idx="2"/>
          </p:nvPr>
        </p:nvSpPr>
        <p:spPr>
          <a:xfrm>
            <a:off x="5" y="8250954"/>
            <a:ext cx="2773680" cy="434339"/>
          </a:xfrm>
          <a:prstGeom prst="rect">
            <a:avLst/>
          </a:prstGeom>
        </p:spPr>
        <p:txBody>
          <a:bodyPr vert="horz" lIns="85063" tIns="42531" rIns="85063" bIns="42531" rtlCol="0" anchor="b"/>
          <a:lstStyle>
            <a:lvl1pPr algn="l">
              <a:defRPr sz="1000"/>
            </a:lvl1pPr>
          </a:lstStyle>
          <a:p>
            <a:endParaRPr lang="en-US"/>
          </a:p>
        </p:txBody>
      </p:sp>
      <p:sp>
        <p:nvSpPr>
          <p:cNvPr id="5" name="Slide Number Placeholder 4"/>
          <p:cNvSpPr>
            <a:spLocks noGrp="1"/>
          </p:cNvSpPr>
          <p:nvPr>
            <p:ph type="sldNum" sz="quarter" idx="3"/>
          </p:nvPr>
        </p:nvSpPr>
        <p:spPr>
          <a:xfrm>
            <a:off x="3625643" y="8250954"/>
            <a:ext cx="2773680" cy="434339"/>
          </a:xfrm>
          <a:prstGeom prst="rect">
            <a:avLst/>
          </a:prstGeom>
        </p:spPr>
        <p:txBody>
          <a:bodyPr vert="horz" lIns="85063" tIns="42531" rIns="85063" bIns="42531" rtlCol="0" anchor="b"/>
          <a:lstStyle>
            <a:lvl1pPr algn="r">
              <a:defRPr sz="1000"/>
            </a:lvl1pPr>
          </a:lstStyle>
          <a:p>
            <a:fld id="{B06C1655-EFB6-4C60-928F-89BACAB6B809}" type="slidenum">
              <a:rPr lang="en-US" smtClean="0"/>
              <a:t>‹#›</a:t>
            </a:fld>
            <a:endParaRPr lang="en-US"/>
          </a:p>
        </p:txBody>
      </p:sp>
    </p:spTree>
    <p:extLst>
      <p:ext uri="{BB962C8B-B14F-4D97-AF65-F5344CB8AC3E}">
        <p14:creationId xmlns:p14="http://schemas.microsoft.com/office/powerpoint/2010/main" val="1397984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2"/>
            <a:ext cx="2773680" cy="434339"/>
          </a:xfrm>
          <a:prstGeom prst="rect">
            <a:avLst/>
          </a:prstGeom>
        </p:spPr>
        <p:txBody>
          <a:bodyPr vert="horz" lIns="85063" tIns="42531" rIns="85063" bIns="42531" rtlCol="0"/>
          <a:lstStyle>
            <a:lvl1pPr algn="l">
              <a:defRPr sz="1000"/>
            </a:lvl1pPr>
          </a:lstStyle>
          <a:p>
            <a:endParaRPr lang="en-US"/>
          </a:p>
        </p:txBody>
      </p:sp>
      <p:sp>
        <p:nvSpPr>
          <p:cNvPr id="3" name="Date Placeholder 2"/>
          <p:cNvSpPr>
            <a:spLocks noGrp="1"/>
          </p:cNvSpPr>
          <p:nvPr>
            <p:ph type="dt" idx="1"/>
          </p:nvPr>
        </p:nvSpPr>
        <p:spPr>
          <a:xfrm>
            <a:off x="3625643" y="2"/>
            <a:ext cx="2773680" cy="434339"/>
          </a:xfrm>
          <a:prstGeom prst="rect">
            <a:avLst/>
          </a:prstGeom>
        </p:spPr>
        <p:txBody>
          <a:bodyPr vert="horz" lIns="85063" tIns="42531" rIns="85063" bIns="42531" rtlCol="0"/>
          <a:lstStyle>
            <a:lvl1pPr algn="r">
              <a:defRPr sz="1000"/>
            </a:lvl1pPr>
          </a:lstStyle>
          <a:p>
            <a:fld id="{C69BA735-5FEA-4787-9672-30F010B2237F}" type="datetimeFigureOut">
              <a:rPr lang="en-US" smtClean="0"/>
              <a:t>1/21/2019</a:t>
            </a:fld>
            <a:endParaRPr lang="en-US"/>
          </a:p>
        </p:txBody>
      </p:sp>
      <p:sp>
        <p:nvSpPr>
          <p:cNvPr id="4" name="Slide Image Placeholder 3"/>
          <p:cNvSpPr>
            <a:spLocks noGrp="1" noRot="1" noChangeAspect="1"/>
          </p:cNvSpPr>
          <p:nvPr>
            <p:ph type="sldImg" idx="2"/>
          </p:nvPr>
        </p:nvSpPr>
        <p:spPr>
          <a:xfrm>
            <a:off x="1030288" y="654050"/>
            <a:ext cx="4341812" cy="3257550"/>
          </a:xfrm>
          <a:prstGeom prst="rect">
            <a:avLst/>
          </a:prstGeom>
          <a:noFill/>
          <a:ln w="12700">
            <a:solidFill>
              <a:prstClr val="black"/>
            </a:solidFill>
          </a:ln>
        </p:spPr>
        <p:txBody>
          <a:bodyPr vert="horz" lIns="85063" tIns="42531" rIns="85063" bIns="42531" rtlCol="0" anchor="ctr"/>
          <a:lstStyle/>
          <a:p>
            <a:endParaRPr lang="en-US"/>
          </a:p>
        </p:txBody>
      </p:sp>
      <p:sp>
        <p:nvSpPr>
          <p:cNvPr id="5" name="Notes Placeholder 4"/>
          <p:cNvSpPr>
            <a:spLocks noGrp="1"/>
          </p:cNvSpPr>
          <p:nvPr>
            <p:ph type="body" sz="quarter" idx="3"/>
          </p:nvPr>
        </p:nvSpPr>
        <p:spPr>
          <a:xfrm>
            <a:off x="640080" y="4126235"/>
            <a:ext cx="5120640" cy="3909059"/>
          </a:xfrm>
          <a:prstGeom prst="rect">
            <a:avLst/>
          </a:prstGeom>
        </p:spPr>
        <p:txBody>
          <a:bodyPr vert="horz" lIns="85063" tIns="42531" rIns="85063" bIns="425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250954"/>
            <a:ext cx="2773680" cy="434339"/>
          </a:xfrm>
          <a:prstGeom prst="rect">
            <a:avLst/>
          </a:prstGeom>
        </p:spPr>
        <p:txBody>
          <a:bodyPr vert="horz" lIns="85063" tIns="42531" rIns="85063" bIns="42531" rtlCol="0" anchor="b"/>
          <a:lstStyle>
            <a:lvl1pPr algn="l">
              <a:defRPr sz="1000"/>
            </a:lvl1pPr>
          </a:lstStyle>
          <a:p>
            <a:endParaRPr lang="en-US"/>
          </a:p>
        </p:txBody>
      </p:sp>
      <p:sp>
        <p:nvSpPr>
          <p:cNvPr id="7" name="Slide Number Placeholder 6"/>
          <p:cNvSpPr>
            <a:spLocks noGrp="1"/>
          </p:cNvSpPr>
          <p:nvPr>
            <p:ph type="sldNum" sz="quarter" idx="5"/>
          </p:nvPr>
        </p:nvSpPr>
        <p:spPr>
          <a:xfrm>
            <a:off x="3625643" y="8250954"/>
            <a:ext cx="2773680" cy="434339"/>
          </a:xfrm>
          <a:prstGeom prst="rect">
            <a:avLst/>
          </a:prstGeom>
        </p:spPr>
        <p:txBody>
          <a:bodyPr vert="horz" lIns="85063" tIns="42531" rIns="85063" bIns="42531" rtlCol="0" anchor="b"/>
          <a:lstStyle>
            <a:lvl1pPr algn="r">
              <a:defRPr sz="1000"/>
            </a:lvl1pPr>
          </a:lstStyle>
          <a:p>
            <a:fld id="{8A707794-E621-4150-8B32-62C6BEA2FABD}" type="slidenum">
              <a:rPr lang="en-US" smtClean="0"/>
              <a:t>‹#›</a:t>
            </a:fld>
            <a:endParaRPr lang="en-US"/>
          </a:p>
        </p:txBody>
      </p:sp>
    </p:spTree>
    <p:extLst>
      <p:ext uri="{BB962C8B-B14F-4D97-AF65-F5344CB8AC3E}">
        <p14:creationId xmlns:p14="http://schemas.microsoft.com/office/powerpoint/2010/main" val="537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adoop.apache.org/docs/r1.2.1/mapred_tutorial.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gartner.com/doug-laney/files/2012/01/ad949-3D-Data-Management-Controlling-Data-Volume-Velocity-and-Variety.pdf"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radar.oreilly.com/2010/06/what-is-data-science.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olumbia.edu/cu/computinghistory/hollerith.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twitter.com/ajbowl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xfrm>
            <a:off x="1030288" y="654050"/>
            <a:ext cx="4341812" cy="3257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a:xfrm>
            <a:off x="3625645" y="8250954"/>
            <a:ext cx="2773680" cy="434339"/>
          </a:xfrm>
          <a:prstGeom prst="rect">
            <a:avLst/>
          </a:prstGeom>
        </p:spPr>
        <p:txBody>
          <a:bodyPr lIns="84783" tIns="42391" rIns="84783" bIns="42391"/>
          <a:lstStyle/>
          <a:p>
            <a:pPr>
              <a:defRPr/>
            </a:pPr>
            <a:fld id="{1F65394D-1D49-6C4A-9D2A-889B1288060C}" type="slidenum">
              <a:rPr lang="en-US" smtClean="0"/>
              <a:pPr>
                <a:defRPr/>
              </a:pPr>
              <a:t>1</a:t>
            </a:fld>
            <a:endParaRPr lang="en-US"/>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983" y="2639222"/>
            <a:ext cx="3243368" cy="25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821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961DC2-A28F-4C81-9966-8D7B3191DD23}" type="slidenum">
              <a:rPr lang="en-US" smtClean="0"/>
              <a:t>63</a:t>
            </a:fld>
            <a:endParaRPr lang="en-US"/>
          </a:p>
        </p:txBody>
      </p:sp>
    </p:spTree>
    <p:extLst>
      <p:ext uri="{BB962C8B-B14F-4D97-AF65-F5344CB8AC3E}">
        <p14:creationId xmlns:p14="http://schemas.microsoft.com/office/powerpoint/2010/main" val="384803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Sails Deck slide</a:t>
            </a:r>
            <a:r>
              <a:rPr lang="en-US" baseline="0" dirty="0"/>
              <a:t> 113</a:t>
            </a:r>
            <a:endParaRPr lang="en-US" dirty="0"/>
          </a:p>
        </p:txBody>
      </p:sp>
      <p:sp>
        <p:nvSpPr>
          <p:cNvPr id="4" name="Slide Number Placeholder 3"/>
          <p:cNvSpPr>
            <a:spLocks noGrp="1"/>
          </p:cNvSpPr>
          <p:nvPr>
            <p:ph type="sldNum" sz="quarter" idx="10"/>
          </p:nvPr>
        </p:nvSpPr>
        <p:spPr/>
        <p:txBody>
          <a:bodyPr/>
          <a:lstStyle/>
          <a:p>
            <a:fld id="{A6961DC2-A28F-4C81-9966-8D7B3191DD23}" type="slidenum">
              <a:rPr lang="en-US" smtClean="0"/>
              <a:t>64</a:t>
            </a:fld>
            <a:endParaRPr lang="en-US"/>
          </a:p>
        </p:txBody>
      </p:sp>
    </p:spTree>
    <p:extLst>
      <p:ext uri="{BB962C8B-B14F-4D97-AF65-F5344CB8AC3E}">
        <p14:creationId xmlns:p14="http://schemas.microsoft.com/office/powerpoint/2010/main" val="283351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3</a:t>
            </a:fld>
            <a:endParaRPr lang="en-US"/>
          </a:p>
        </p:txBody>
      </p:sp>
    </p:spTree>
    <p:extLst>
      <p:ext uri="{BB962C8B-B14F-4D97-AF65-F5344CB8AC3E}">
        <p14:creationId xmlns:p14="http://schemas.microsoft.com/office/powerpoint/2010/main" val="271373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pPr defTabSz="825544">
              <a:defRPr/>
            </a:pPr>
            <a:r>
              <a:rPr lang="en-US" b="1" dirty="0"/>
              <a:t>Apache </a:t>
            </a:r>
            <a:r>
              <a:rPr lang="en-US" b="1" dirty="0" err="1"/>
              <a:t>MapReduce</a:t>
            </a:r>
            <a:r>
              <a:rPr lang="en-US" b="1" dirty="0"/>
              <a:t> Tutorial, </a:t>
            </a:r>
            <a:r>
              <a:rPr lang="en-US" b="1" dirty="0">
                <a:hlinkClick r:id="rId3"/>
              </a:rPr>
              <a:t>https://hadoop.apache.org/docs/r1.2.1/mapred_tutorial.html</a:t>
            </a:r>
            <a:endParaRPr lang="en-US" b="1" dirty="0"/>
          </a:p>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9</a:t>
            </a:fld>
            <a:endParaRPr lang="en-US"/>
          </a:p>
        </p:txBody>
      </p:sp>
    </p:spTree>
    <p:extLst>
      <p:ext uri="{BB962C8B-B14F-4D97-AF65-F5344CB8AC3E}">
        <p14:creationId xmlns:p14="http://schemas.microsoft.com/office/powerpoint/2010/main" val="494804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powerful trends</a:t>
            </a:r>
            <a:r>
              <a:rPr lang="en-US" baseline="0" dirty="0"/>
              <a:t> that are impacting data - 1</a:t>
            </a:r>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22</a:t>
            </a:fld>
            <a:endParaRPr lang="en-US"/>
          </a:p>
        </p:txBody>
      </p:sp>
    </p:spTree>
    <p:extLst>
      <p:ext uri="{BB962C8B-B14F-4D97-AF65-F5344CB8AC3E}">
        <p14:creationId xmlns:p14="http://schemas.microsoft.com/office/powerpoint/2010/main" val="17164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http://phys.org/news/2014-03-lifesaving-sensor-full-bladders.html </a:t>
            </a:r>
          </a:p>
          <a:p>
            <a:r>
              <a:rPr lang="en-US" dirty="0" err="1"/>
              <a:t>Rasberry</a:t>
            </a:r>
            <a:r>
              <a:rPr lang="en-US" dirty="0"/>
              <a:t> Pi</a:t>
            </a:r>
          </a:p>
          <a:p>
            <a:r>
              <a:rPr lang="en-US" dirty="0"/>
              <a:t>Tee Shirt Label.</a:t>
            </a:r>
          </a:p>
        </p:txBody>
      </p:sp>
      <p:sp>
        <p:nvSpPr>
          <p:cNvPr id="4" name="Slide Number Placeholder 3"/>
          <p:cNvSpPr>
            <a:spLocks noGrp="1"/>
          </p:cNvSpPr>
          <p:nvPr>
            <p:ph type="sldNum" sz="quarter" idx="10"/>
          </p:nvPr>
        </p:nvSpPr>
        <p:spPr/>
        <p:txBody>
          <a:bodyPr/>
          <a:lstStyle/>
          <a:p>
            <a:fld id="{8A707794-E621-4150-8B32-62C6BEA2FABD}" type="slidenum">
              <a:rPr lang="en-US" smtClean="0"/>
              <a:t>30</a:t>
            </a:fld>
            <a:endParaRPr lang="en-US"/>
          </a:p>
        </p:txBody>
      </p:sp>
    </p:spTree>
    <p:extLst>
      <p:ext uri="{BB962C8B-B14F-4D97-AF65-F5344CB8AC3E}">
        <p14:creationId xmlns:p14="http://schemas.microsoft.com/office/powerpoint/2010/main" val="394316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real! – first of several</a:t>
            </a:r>
          </a:p>
        </p:txBody>
      </p:sp>
      <p:sp>
        <p:nvSpPr>
          <p:cNvPr id="4" name="Slide Number Placeholder 3"/>
          <p:cNvSpPr>
            <a:spLocks noGrp="1"/>
          </p:cNvSpPr>
          <p:nvPr>
            <p:ph type="sldNum" sz="quarter" idx="10"/>
          </p:nvPr>
        </p:nvSpPr>
        <p:spPr/>
        <p:txBody>
          <a:bodyPr/>
          <a:lstStyle/>
          <a:p>
            <a:fld id="{8A707794-E621-4150-8B32-62C6BEA2FABD}" type="slidenum">
              <a:rPr lang="en-US" smtClean="0"/>
              <a:t>41</a:t>
            </a:fld>
            <a:endParaRPr lang="en-US"/>
          </a:p>
        </p:txBody>
      </p:sp>
    </p:spTree>
    <p:extLst>
      <p:ext uri="{BB962C8B-B14F-4D97-AF65-F5344CB8AC3E}">
        <p14:creationId xmlns:p14="http://schemas.microsoft.com/office/powerpoint/2010/main" val="400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r>
              <a:rPr lang="en-US" dirty="0"/>
              <a:t>Standard Definition from:  </a:t>
            </a:r>
            <a:r>
              <a:rPr lang="en-US" dirty="0">
                <a:hlinkClick r:id="rId3"/>
              </a:rPr>
              <a:t>Doug Laney of Gartner over twelve years ago</a:t>
            </a:r>
            <a:r>
              <a:rPr lang="en-US" dirty="0"/>
              <a:t>.</a:t>
            </a:r>
          </a:p>
          <a:p>
            <a:endParaRPr lang="en-US" dirty="0">
              <a:effectLst/>
            </a:endParaRPr>
          </a:p>
          <a:p>
            <a:r>
              <a:rPr lang="en-US" i="1" dirty="0">
                <a:effectLst/>
              </a:rPr>
              <a:t>Creating transparency</a:t>
            </a:r>
            <a:r>
              <a:rPr lang="en-US" dirty="0">
                <a:effectLst/>
              </a:rPr>
              <a:t> – enabling, for example, the manufacturing sector to integrate “data from R&amp;D, engineering, and manufacturing units to enable concurrent engineering ... (to) significantly cut time to market and improve quality.” This seems much like traditional data warehousing.</a:t>
            </a:r>
          </a:p>
          <a:p>
            <a:r>
              <a:rPr lang="en-US" i="1" dirty="0">
                <a:effectLst/>
              </a:rPr>
              <a:t>Enabling experimentation</a:t>
            </a:r>
            <a:r>
              <a:rPr lang="en-US" dirty="0">
                <a:effectLst/>
              </a:rPr>
              <a:t> – “organizations can collect more accurate and detailed performance data ... to instrument processes </a:t>
            </a:r>
            <a:r>
              <a:rPr lang="en-US" i="1" dirty="0">
                <a:effectLst/>
              </a:rPr>
              <a:t>and</a:t>
            </a:r>
            <a:r>
              <a:rPr lang="en-US" dirty="0">
                <a:effectLst/>
              </a:rPr>
              <a:t> then set up controlled experiments … (which) can enable leaders to manage performance at higher levels.” Super-crunching equals analytics + experiments.</a:t>
            </a:r>
          </a:p>
          <a:p>
            <a:r>
              <a:rPr lang="en-US" i="1" dirty="0">
                <a:effectLst/>
              </a:rPr>
              <a:t>Supporting human decision making with automated algorithms</a:t>
            </a:r>
            <a:r>
              <a:rPr lang="en-US" dirty="0">
                <a:effectLst/>
              </a:rPr>
              <a:t> – “decision making may never be the same; some organizations are already making better decisions by analyzing entire datasets from customers, employees, or even sensors embedded in products.” The statistical learning world continues to progress.</a:t>
            </a:r>
          </a:p>
          <a:p>
            <a:r>
              <a:rPr lang="en-US" i="1" dirty="0">
                <a:effectLst/>
              </a:rPr>
              <a:t>Innovating new business models</a:t>
            </a:r>
            <a:r>
              <a:rPr lang="en-US" dirty="0">
                <a:effectLst/>
              </a:rPr>
              <a:t> – “The emergence of real-time location data has created an entirely new set of location-based services from navigation to pricing property and casualty insurance based on where, and how, people drive their cars.” This affirms </a:t>
            </a:r>
            <a:r>
              <a:rPr lang="en-US" dirty="0">
                <a:effectLst/>
                <a:hlinkClick r:id="rId4"/>
              </a:rPr>
              <a:t>Mike </a:t>
            </a:r>
            <a:r>
              <a:rPr lang="en-US" dirty="0" err="1">
                <a:effectLst/>
                <a:hlinkClick r:id="rId4"/>
              </a:rPr>
              <a:t>Loukides</a:t>
            </a:r>
            <a:r>
              <a:rPr lang="en-US" dirty="0">
                <a:effectLst/>
                <a:hlinkClick r:id="rId4"/>
              </a:rPr>
              <a:t>' assertion</a:t>
            </a:r>
            <a:r>
              <a:rPr lang="en-US" dirty="0">
                <a:effectLst/>
              </a:rPr>
              <a:t> “that data science enables the creation of data products.” </a:t>
            </a:r>
          </a:p>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56</a:t>
            </a:fld>
            <a:endParaRPr lang="en-US"/>
          </a:p>
        </p:txBody>
      </p:sp>
    </p:spTree>
    <p:extLst>
      <p:ext uri="{BB962C8B-B14F-4D97-AF65-F5344CB8AC3E}">
        <p14:creationId xmlns:p14="http://schemas.microsoft.com/office/powerpoint/2010/main" val="1023100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r>
              <a:rPr lang="en-US" dirty="0"/>
              <a:t>The 1880 U.S. Census took eight years to tabulate, and it was estimated that the 1890 census would take more than 10 years using the then-available methods. Without any advancement in methodology, tabulation would not have been complete before the 1900 census had to be taken.</a:t>
            </a:r>
          </a:p>
          <a:p>
            <a:r>
              <a:rPr lang="en-US" dirty="0"/>
              <a:t>The influx of census data led to the invention of the Hollerith tabulating machine (punch cards), which "tamed" the big data and let them complete the job in about a year. It turned Hollerith into an entrepreneur and his company eventually became part of what we know as IBM. </a:t>
            </a:r>
            <a:r>
              <a:rPr lang="en-US" dirty="0">
                <a:hlinkClick r:id="rId3"/>
              </a:rPr>
              <a:t>Source</a:t>
            </a:r>
            <a:r>
              <a:rPr lang="en-US" dirty="0"/>
              <a:t> with special thanks to </a:t>
            </a:r>
            <a:r>
              <a:rPr lang="en-US" dirty="0">
                <a:hlinkClick r:id="rId4"/>
              </a:rPr>
              <a:t>@</a:t>
            </a:r>
            <a:r>
              <a:rPr lang="en-US" dirty="0" err="1">
                <a:hlinkClick r:id="rId4"/>
              </a:rPr>
              <a:t>ajbowles</a:t>
            </a:r>
            <a:r>
              <a:rPr lang="en-US" dirty="0"/>
              <a:t>. http://www.winshuttle.com/big-data-timeline/</a:t>
            </a:r>
          </a:p>
        </p:txBody>
      </p:sp>
      <p:sp>
        <p:nvSpPr>
          <p:cNvPr id="4" name="Slide Number Placeholder 3"/>
          <p:cNvSpPr>
            <a:spLocks noGrp="1"/>
          </p:cNvSpPr>
          <p:nvPr>
            <p:ph type="sldNum" sz="quarter" idx="10"/>
          </p:nvPr>
        </p:nvSpPr>
        <p:spPr/>
        <p:txBody>
          <a:bodyPr/>
          <a:lstStyle/>
          <a:p>
            <a:fld id="{8A707794-E621-4150-8B32-62C6BEA2FABD}" type="slidenum">
              <a:rPr lang="en-US" smtClean="0"/>
              <a:t>57</a:t>
            </a:fld>
            <a:endParaRPr lang="en-US"/>
          </a:p>
        </p:txBody>
      </p:sp>
    </p:spTree>
    <p:extLst>
      <p:ext uri="{BB962C8B-B14F-4D97-AF65-F5344CB8AC3E}">
        <p14:creationId xmlns:p14="http://schemas.microsoft.com/office/powerpoint/2010/main" val="3750536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r>
              <a:rPr lang="en-US" dirty="0"/>
              <a:t>Babylonian’s Used a base 60, right to left number system.</a:t>
            </a:r>
          </a:p>
        </p:txBody>
      </p:sp>
      <p:sp>
        <p:nvSpPr>
          <p:cNvPr id="4" name="Slide Number Placeholder 3"/>
          <p:cNvSpPr>
            <a:spLocks noGrp="1"/>
          </p:cNvSpPr>
          <p:nvPr>
            <p:ph type="sldNum" sz="quarter" idx="10"/>
          </p:nvPr>
        </p:nvSpPr>
        <p:spPr/>
        <p:txBody>
          <a:bodyPr/>
          <a:lstStyle/>
          <a:p>
            <a:fld id="{8A707794-E621-4150-8B32-62C6BEA2FABD}" type="slidenum">
              <a:rPr lang="en-US" smtClean="0"/>
              <a:t>58</a:t>
            </a:fld>
            <a:endParaRPr lang="en-US"/>
          </a:p>
        </p:txBody>
      </p:sp>
    </p:spTree>
    <p:extLst>
      <p:ext uri="{BB962C8B-B14F-4D97-AF65-F5344CB8AC3E}">
        <p14:creationId xmlns:p14="http://schemas.microsoft.com/office/powerpoint/2010/main" val="268828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912530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425636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2215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5" name="Title 15"/>
          <p:cNvSpPr>
            <a:spLocks noGrp="1"/>
          </p:cNvSpPr>
          <p:nvPr>
            <p:ph type="title"/>
          </p:nvPr>
        </p:nvSpPr>
        <p:spPr>
          <a:xfrm>
            <a:off x="401638" y="381000"/>
            <a:ext cx="8342312" cy="838200"/>
          </a:xfrm>
          <a:prstGeom prst="rect">
            <a:avLst/>
          </a:prstGeom>
        </p:spPr>
        <p:txBody>
          <a:bodyPr/>
          <a:lstStyle>
            <a:lvl1pPr>
              <a:lnSpc>
                <a:spcPct val="100000"/>
              </a:lnSpc>
              <a:defRPr>
                <a:solidFill>
                  <a:schemeClr val="tx1"/>
                </a:solidFill>
              </a:defRPr>
            </a:lvl1pPr>
          </a:lstStyle>
          <a:p>
            <a:r>
              <a:rPr lang="en-US"/>
              <a:t>Click to edit Master title style</a:t>
            </a:r>
            <a:endParaRPr lang="en-US" dirty="0"/>
          </a:p>
        </p:txBody>
      </p:sp>
      <p:sp>
        <p:nvSpPr>
          <p:cNvPr id="3" name="Slide Number Placeholder 3"/>
          <p:cNvSpPr>
            <a:spLocks noGrp="1"/>
          </p:cNvSpPr>
          <p:nvPr>
            <p:ph type="sldNum" sz="quarter" idx="10"/>
          </p:nvPr>
        </p:nvSpPr>
        <p:spPr>
          <a:xfrm>
            <a:off x="381002" y="6642100"/>
            <a:ext cx="817563" cy="152400"/>
          </a:xfrm>
          <a:prstGeom prst="rect">
            <a:avLst/>
          </a:prstGeom>
        </p:spPr>
        <p:txBody>
          <a:bodyPr/>
          <a:lstStyle>
            <a:lvl1pPr>
              <a:defRPr/>
            </a:lvl1pPr>
          </a:lstStyle>
          <a:p>
            <a:fld id="{75739F37-8D1E-40B4-9D16-B6367F67191D}" type="slidenum">
              <a:rPr lang="en-US"/>
              <a:pPr/>
              <a:t>‹#›</a:t>
            </a:fld>
            <a:endParaRPr lang="en-US"/>
          </a:p>
        </p:txBody>
      </p:sp>
    </p:spTree>
    <p:extLst>
      <p:ext uri="{BB962C8B-B14F-4D97-AF65-F5344CB8AC3E}">
        <p14:creationId xmlns:p14="http://schemas.microsoft.com/office/powerpoint/2010/main" val="662486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29663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8428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8727"/>
            <a:ext cx="8691562" cy="4385167"/>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227013" y="1006103"/>
            <a:ext cx="732550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243958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3"/>
            <a:ext cx="8691562"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869226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A528AF12-C574-4DD7-A1AD-474AC904986C}" type="slidenum">
              <a:rPr lang="en-US"/>
              <a:pPr>
                <a:defRPr/>
              </a:pPr>
              <a:t>‹#›</a:t>
            </a:fld>
            <a:endParaRPr lang="en-US"/>
          </a:p>
        </p:txBody>
      </p:sp>
      <p:sp>
        <p:nvSpPr>
          <p:cNvPr id="4" name="Date Placeholder 2"/>
          <p:cNvSpPr>
            <a:spLocks noGrp="1"/>
          </p:cNvSpPr>
          <p:nvPr>
            <p:ph type="dt" sz="half" idx="11"/>
          </p:nvPr>
        </p:nvSpPr>
        <p:spPr/>
        <p:txBody>
          <a:bodyPr/>
          <a:lstStyle>
            <a:lvl1pPr>
              <a:defRPr/>
            </a:lvl1pPr>
          </a:lstStyle>
          <a:p>
            <a:pPr>
              <a:defRPr/>
            </a:pPr>
            <a:r>
              <a:rPr lang="en-US"/>
              <a:t>10 November 2014</a:t>
            </a:r>
          </a:p>
        </p:txBody>
      </p:sp>
    </p:spTree>
    <p:extLst>
      <p:ext uri="{BB962C8B-B14F-4D97-AF65-F5344CB8AC3E}">
        <p14:creationId xmlns:p14="http://schemas.microsoft.com/office/powerpoint/2010/main" val="70628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8727"/>
            <a:ext cx="8691562" cy="4385167"/>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227013" y="1006103"/>
            <a:ext cx="732550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1575072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29663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410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3"/>
            <a:ext cx="8691562"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2430081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92866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4" y="1709353"/>
            <a:ext cx="4214555"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
        <p:nvSpPr>
          <p:cNvPr id="14" name="Text Placeholder 2"/>
          <p:cNvSpPr>
            <a:spLocks noGrp="1"/>
          </p:cNvSpPr>
          <p:nvPr>
            <p:ph type="body" sz="quarter" idx="16" hasCustomPrompt="1"/>
          </p:nvPr>
        </p:nvSpPr>
        <p:spPr>
          <a:xfrm>
            <a:off x="4620527" y="1709353"/>
            <a:ext cx="4269473"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337404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Tree>
    <p:extLst>
      <p:ext uri="{BB962C8B-B14F-4D97-AF65-F5344CB8AC3E}">
        <p14:creationId xmlns:p14="http://schemas.microsoft.com/office/powerpoint/2010/main" val="3729339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4" y="1112109"/>
            <a:ext cx="4248879"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6" y="1112109"/>
            <a:ext cx="4248879"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480933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8759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22625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95969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DGB 5/2013</a:t>
            </a:r>
          </a:p>
        </p:txBody>
      </p:sp>
      <p:sp>
        <p:nvSpPr>
          <p:cNvPr id="9" name="Slide Number Placeholder 8"/>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407144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813168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01022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53183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69515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9.xml"/><Relationship Id="rId7"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23.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DGB 5/2013</a:t>
            </a: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A0634-974A-46A7-B268-05D2A189DA49}" type="slidenum">
              <a:rPr lang="en-US" smtClean="0"/>
              <a:t>‹#›</a:t>
            </a:fld>
            <a:endParaRPr lang="en-US"/>
          </a:p>
        </p:txBody>
      </p:sp>
    </p:spTree>
    <p:extLst>
      <p:ext uri="{BB962C8B-B14F-4D97-AF65-F5344CB8AC3E}">
        <p14:creationId xmlns:p14="http://schemas.microsoft.com/office/powerpoint/2010/main" val="3401278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13" r:id="rId13"/>
    <p:sldLayoutId id="2147483714" r:id="rId14"/>
    <p:sldLayoutId id="2147483715" r:id="rId15"/>
    <p:sldLayoutId id="2147483716" r:id="rId1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1" name="Straight Connector 20"/>
          <p:cNvCxnSpPr/>
          <p:nvPr userDrawn="1"/>
        </p:nvCxnSpPr>
        <p:spPr>
          <a:xfrm>
            <a:off x="6099048" y="6419317"/>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0" y="-8881"/>
            <a:ext cx="9144000"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6328629" y="6584950"/>
            <a:ext cx="2200848" cy="127000"/>
          </a:xfrm>
          <a:prstGeom prst="rect">
            <a:avLst/>
          </a:prstGeom>
        </p:spPr>
      </p:pic>
      <p:sp>
        <p:nvSpPr>
          <p:cNvPr id="32" name="Slide Number Placeholder 1"/>
          <p:cNvSpPr>
            <a:spLocks noGrp="1"/>
          </p:cNvSpPr>
          <p:nvPr>
            <p:ph type="sldNum" sz="quarter" idx="4"/>
          </p:nvPr>
        </p:nvSpPr>
        <p:spPr>
          <a:xfrm>
            <a:off x="8695647" y="6460941"/>
            <a:ext cx="357560" cy="365125"/>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02983634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hf hdr="0" ftr="0" dt="0"/>
  <p:txStyles>
    <p:titleStyle>
      <a:lvl1pPr algn="l" defTabSz="342991" rtl="0" eaLnBrk="1" latinLnBrk="0" hangingPunct="1">
        <a:spcBef>
          <a:spcPct val="0"/>
        </a:spcBef>
        <a:buNone/>
        <a:defRPr sz="2551" b="1" kern="1200">
          <a:solidFill>
            <a:schemeClr val="tx1"/>
          </a:solidFill>
          <a:latin typeface="Century Gothic"/>
          <a:ea typeface="+mj-ea"/>
          <a:cs typeface="Century Gothic"/>
        </a:defRPr>
      </a:lvl1pPr>
    </p:titleStyle>
    <p:bodyStyle>
      <a:lvl1pPr marL="257244" indent="-257244" algn="l" defTabSz="342991"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361" indent="-214370" algn="l" defTabSz="342991"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479" indent="-171496" algn="l" defTabSz="342991"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470" indent="-171496" algn="l" defTabSz="342991"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461" indent="-171496" algn="l" defTabSz="342991"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8881"/>
            <a:ext cx="9144000"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2" name="Straight Connector 21"/>
          <p:cNvCxnSpPr/>
          <p:nvPr userDrawn="1"/>
        </p:nvCxnSpPr>
        <p:spPr>
          <a:xfrm>
            <a:off x="6099048" y="6419317"/>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6328629" y="6584950"/>
            <a:ext cx="2200848" cy="127000"/>
          </a:xfrm>
          <a:prstGeom prst="rect">
            <a:avLst/>
          </a:prstGeom>
        </p:spPr>
      </p:pic>
      <p:sp>
        <p:nvSpPr>
          <p:cNvPr id="25" name="Slide Number Placeholder 1"/>
          <p:cNvSpPr>
            <a:spLocks noGrp="1"/>
          </p:cNvSpPr>
          <p:nvPr>
            <p:ph type="sldNum" sz="quarter" idx="4"/>
          </p:nvPr>
        </p:nvSpPr>
        <p:spPr>
          <a:xfrm>
            <a:off x="8695647" y="6460941"/>
            <a:ext cx="357560" cy="365125"/>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037596350"/>
      </p:ext>
    </p:extLst>
  </p:cSld>
  <p:clrMap bg1="lt1" tx1="dk1" bg2="lt2" tx2="dk2" accent1="accent1" accent2="accent2" accent3="accent3" accent4="accent4" accent5="accent5" accent6="accent6" hlink="hlink" folHlink="folHlink"/>
  <p:sldLayoutIdLst>
    <p:sldLayoutId id="2147483712" r:id="rId1"/>
  </p:sldLayoutIdLst>
  <p:hf hdr="0" ftr="0" dt="0"/>
  <p:txStyles>
    <p:titleStyle>
      <a:lvl1pPr algn="l" defTabSz="342991" rtl="0" eaLnBrk="1" latinLnBrk="0" hangingPunct="1">
        <a:spcBef>
          <a:spcPct val="0"/>
        </a:spcBef>
        <a:buNone/>
        <a:defRPr sz="1650" kern="1200">
          <a:solidFill>
            <a:schemeClr val="tx1"/>
          </a:solidFill>
          <a:latin typeface="Century Gothic"/>
          <a:ea typeface="+mj-ea"/>
          <a:cs typeface="Century Gothic"/>
        </a:defRPr>
      </a:lvl1pPr>
    </p:titleStyle>
    <p:bodyStyle>
      <a:lvl1pPr marL="257244" indent="-257244" algn="l" defTabSz="342991"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361" indent="-214370" algn="l" defTabSz="342991"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479" indent="-171496" algn="l" defTabSz="342991"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470" indent="-171496" algn="l" defTabSz="342991"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461" indent="-171496" algn="l" defTabSz="342991"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tevens.edu/sit/about/innov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http://www.stevens.edu/sit/about/minutes-from-manhattan"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owl.english.purdue.edu/owl/resource/65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hadoopilluminated.com/hadoop_illuminated/hadoop-illuminated.pdf" TargetMode="External"/><Relationship Id="rId3" Type="http://schemas.openxmlformats.org/officeDocument/2006/relationships/hyperlink" Target="http://statistics.ats.ucla.edu/stat/examples/pma5/default.htm" TargetMode="External"/><Relationship Id="rId7" Type="http://schemas.openxmlformats.org/officeDocument/2006/relationships/hyperlink" Target="http://data.gov/" TargetMode="External"/><Relationship Id="rId2" Type="http://schemas.openxmlformats.org/officeDocument/2006/relationships/hyperlink" Target="http://www.crcpress.com/product/isbn/9781439816806" TargetMode="External"/><Relationship Id="rId1" Type="http://schemas.openxmlformats.org/officeDocument/2006/relationships/slideLayout" Target="../slideLayouts/slideLayout2.xml"/><Relationship Id="rId6" Type="http://schemas.openxmlformats.org/officeDocument/2006/relationships/hyperlink" Target="https://opendata.socrata.com/" TargetMode="External"/><Relationship Id="rId5" Type="http://schemas.openxmlformats.org/officeDocument/2006/relationships/hyperlink" Target="http://kaggle.com/" TargetMode="External"/><Relationship Id="rId10" Type="http://schemas.openxmlformats.org/officeDocument/2006/relationships/hyperlink" Target="https://www.linkedin.com/pulse/ten-sources-free-big-data-internet-alan-brown" TargetMode="External"/><Relationship Id="rId4" Type="http://schemas.openxmlformats.org/officeDocument/2006/relationships/hyperlink" Target="http://archive.ics.uci.edu/ml/datasets.html" TargetMode="External"/><Relationship Id="rId9" Type="http://schemas.openxmlformats.org/officeDocument/2006/relationships/hyperlink" Target="http://www.kdnugget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hadoopsphere.com/2013/03/apache-hadoop-ecosystem-march-2013_12.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datameer.com/blog/perspectives/hadoop-ecosystem-as-of-january-2013-now-an-app.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cs.brown.edu/~ugur/fits_all.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log.andreamostosi.name/"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bmc.com/blogs/common-challenges-with-big-data-deployments/"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712.00409"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blog.andreamostosi.name/"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log.andreamostosi.nam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1.bp.blogspot.com/-pTUtJc-2MPg/UTxjSDhy4gI/AAAAAAAAARs/VFfoDaqyHB4/s1600/checkerBoardMPL.jpg" TargetMode="External"/><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3.xml"/><Relationship Id="rId7" Type="http://schemas.openxmlformats.org/officeDocument/2006/relationships/image" Target="../media/image55.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9.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jpeg"/><Relationship Id="rId12" Type="http://schemas.openxmlformats.org/officeDocument/2006/relationships/image" Target="../media/image71.jpeg"/><Relationship Id="rId2"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65.wmf"/><Relationship Id="rId11" Type="http://schemas.openxmlformats.org/officeDocument/2006/relationships/image" Target="../media/image70.jp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image" Target="../media/image63.png"/><Relationship Id="rId9" Type="http://schemas.openxmlformats.org/officeDocument/2006/relationships/image" Target="../media/image68.jpeg"/></Relationships>
</file>

<file path=ppt/slides/_rels/slide67.xml.rels><?xml version="1.0" encoding="UTF-8" standalone="yes"?>
<Relationships xmlns="http://schemas.openxmlformats.org/package/2006/relationships"><Relationship Id="rId3" Type="http://schemas.openxmlformats.org/officeDocument/2006/relationships/hyperlink" Target="http://www.graphviz.org/About.php" TargetMode="External"/><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hyperlink" Target="http://sourceforge.net/projects/socnetv/" TargetMode="External"/><Relationship Id="rId4" Type="http://schemas.openxmlformats.org/officeDocument/2006/relationships/image" Target="../media/image7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ww.kdnuggets.com/2017/12/big-data-free-sources.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5.xml"/><Relationship Id="rId7" Type="http://schemas.openxmlformats.org/officeDocument/2006/relationships/image" Target="../media/image55.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hyperlink" Target="http://www.mckinsey.com/Search.aspx?q=big%20data%20the%20next%20frontier%20for%20innovation%20competition%20and%20productivity&amp;l=Insights%20%26%20Publications" TargetMode="External"/><Relationship Id="rId2" Type="http://schemas.openxmlformats.org/officeDocument/2006/relationships/hyperlink" Target="http://www.kdd.org/sites/default/files/issues/14-2-2012-12/V14-02-02-Lin.pdf" TargetMode="External"/><Relationship Id="rId1" Type="http://schemas.openxmlformats.org/officeDocument/2006/relationships/slideLayout" Target="../slideLayouts/slideLayout2.xml"/><Relationship Id="rId4" Type="http://schemas.openxmlformats.org/officeDocument/2006/relationships/hyperlink" Target="http://big-project.eu/sites/default/files/BIG_D2_2_2.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atic.googleusercontent.com/media/research.google.com/en/us/archive/mapreduce-osdi04.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atic.googleusercontent.com/media/research.google.com/en/us/archive/gfs-sosp2003.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8"/>
            <a:ext cx="2133600" cy="365125"/>
          </a:xfrm>
          <a:prstGeom prst="rect">
            <a:avLst/>
          </a:prstGeom>
        </p:spPr>
        <p:txBody>
          <a:bodyPr/>
          <a:lstStyle/>
          <a:p>
            <a:fld id="{E534E3D2-D0EA-9A43-94A0-E47E2B6BBB0B}" type="slidenum">
              <a:rPr lang="en-US" smtClean="0"/>
              <a:t>1</a:t>
            </a:fld>
            <a:endParaRPr lang="en-US"/>
          </a:p>
        </p:txBody>
      </p:sp>
      <p:sp>
        <p:nvSpPr>
          <p:cNvPr id="3" name="TextBox 2"/>
          <p:cNvSpPr txBox="1"/>
          <p:nvPr/>
        </p:nvSpPr>
        <p:spPr>
          <a:xfrm>
            <a:off x="457200" y="3352800"/>
            <a:ext cx="8153400" cy="2062103"/>
          </a:xfrm>
          <a:prstGeom prst="rect">
            <a:avLst/>
          </a:prstGeom>
          <a:noFill/>
        </p:spPr>
        <p:txBody>
          <a:bodyPr wrap="square" rtlCol="0">
            <a:spAutoFit/>
          </a:bodyPr>
          <a:lstStyle/>
          <a:p>
            <a:pPr algn="ctr"/>
            <a:r>
              <a:rPr lang="en-US" sz="3600" b="1" dirty="0">
                <a:solidFill>
                  <a:srgbClr val="002060"/>
                </a:solidFill>
                <a:latin typeface="Arial" pitchFamily="34" charset="0"/>
                <a:cs typeface="Arial" pitchFamily="34" charset="0"/>
              </a:rPr>
              <a:t>Big Data Technology – BIA 678 </a:t>
            </a:r>
          </a:p>
          <a:p>
            <a:endParaRPr lang="en-US" sz="3200" b="1" dirty="0">
              <a:solidFill>
                <a:srgbClr val="002060"/>
              </a:solidFill>
              <a:latin typeface="Arial" pitchFamily="34" charset="0"/>
              <a:cs typeface="Arial" pitchFamily="34" charset="0"/>
            </a:endParaRPr>
          </a:p>
          <a:p>
            <a:r>
              <a:rPr lang="en-US" sz="2000" b="1" dirty="0">
                <a:solidFill>
                  <a:srgbClr val="002060"/>
                </a:solidFill>
                <a:latin typeface="Arial" pitchFamily="34" charset="0"/>
                <a:cs typeface="Arial" pitchFamily="34" charset="0"/>
              </a:rPr>
              <a:t>David Belanger PhD</a:t>
            </a:r>
          </a:p>
          <a:p>
            <a:r>
              <a:rPr lang="en-US" sz="2000" b="1" dirty="0">
                <a:solidFill>
                  <a:srgbClr val="002060"/>
                </a:solidFill>
                <a:latin typeface="Arial" pitchFamily="34" charset="0"/>
                <a:cs typeface="Arial" pitchFamily="34" charset="0"/>
              </a:rPr>
              <a:t>Senior Research Fellow – Stevens Institute of Technology</a:t>
            </a:r>
          </a:p>
          <a:p>
            <a:r>
              <a:rPr lang="en-US" sz="2000" b="1" dirty="0">
                <a:solidFill>
                  <a:srgbClr val="002060"/>
                </a:solidFill>
                <a:latin typeface="Arial" pitchFamily="34" charset="0"/>
                <a:cs typeface="Arial" pitchFamily="34" charset="0"/>
              </a:rPr>
              <a:t>dbelange@stevens.edu</a:t>
            </a:r>
          </a:p>
        </p:txBody>
      </p:sp>
      <p:pic>
        <p:nvPicPr>
          <p:cNvPr id="3074" name="Picture 2" descr="http://www.stevens.edu/news/sites/default/files/images/banners/home_banner01_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2" y="533400"/>
            <a:ext cx="8130619"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tevens.edu/news/sites/default/files/images/banners/SIT_banners-city08.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366" y="685800"/>
            <a:ext cx="6637887" cy="2146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8200" y="5430007"/>
            <a:ext cx="7162800" cy="1077218"/>
          </a:xfrm>
          <a:prstGeom prst="rect">
            <a:avLst/>
          </a:prstGeom>
        </p:spPr>
        <p:txBody>
          <a:bodyPr wrap="square">
            <a:spAutoFit/>
          </a:bodyPr>
          <a:lstStyle/>
          <a:p>
            <a:r>
              <a:rPr lang="en-US" sz="2800" b="1" dirty="0">
                <a:solidFill>
                  <a:srgbClr val="FF0000"/>
                </a:solidFill>
              </a:rPr>
              <a:t>“The Best Data is More Data”</a:t>
            </a:r>
          </a:p>
          <a:p>
            <a:r>
              <a:rPr lang="en-US" b="1" dirty="0"/>
              <a:t>Source:  Unknown, thought to be from NLP community (</a:t>
            </a:r>
            <a:r>
              <a:rPr lang="en-US" b="1" dirty="0" err="1"/>
              <a:t>Banko</a:t>
            </a:r>
            <a:r>
              <a:rPr lang="en-US" b="1"/>
              <a:t>?, Brill?).</a:t>
            </a:r>
            <a:endParaRPr lang="en-US" dirty="0"/>
          </a:p>
        </p:txBody>
      </p:sp>
    </p:spTree>
    <p:extLst>
      <p:ext uri="{BB962C8B-B14F-4D97-AF65-F5344CB8AC3E}">
        <p14:creationId xmlns:p14="http://schemas.microsoft.com/office/powerpoint/2010/main" val="250833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Grading</a:t>
            </a:r>
          </a:p>
        </p:txBody>
      </p:sp>
      <p:sp>
        <p:nvSpPr>
          <p:cNvPr id="3" name="Content Placeholder 2"/>
          <p:cNvSpPr>
            <a:spLocks noGrp="1"/>
          </p:cNvSpPr>
          <p:nvPr>
            <p:ph idx="1"/>
          </p:nvPr>
        </p:nvSpPr>
        <p:spPr>
          <a:xfrm>
            <a:off x="437322" y="1600200"/>
            <a:ext cx="8229600" cy="4525963"/>
          </a:xfrm>
        </p:spPr>
        <p:txBody>
          <a:bodyPr>
            <a:normAutofit fontScale="92500" lnSpcReduction="20000"/>
          </a:bodyPr>
          <a:lstStyle/>
          <a:p>
            <a:r>
              <a:rPr lang="en-US" b="1" dirty="0"/>
              <a:t>Grades based on (range 0 – 5, average 3):</a:t>
            </a:r>
          </a:p>
          <a:p>
            <a:pPr lvl="1"/>
            <a:r>
              <a:rPr lang="en-US" b="1" dirty="0"/>
              <a:t>  Presentation &amp; Paper:</a:t>
            </a:r>
          </a:p>
          <a:p>
            <a:pPr lvl="2"/>
            <a:r>
              <a:rPr lang="en-US" b="1" dirty="0"/>
              <a:t>Topic</a:t>
            </a:r>
          </a:p>
          <a:p>
            <a:pPr lvl="2"/>
            <a:r>
              <a:rPr lang="en-US" b="1" dirty="0"/>
              <a:t>Knowledge</a:t>
            </a:r>
          </a:p>
          <a:p>
            <a:pPr lvl="2"/>
            <a:r>
              <a:rPr lang="en-US" b="1" dirty="0"/>
              <a:t>Depth</a:t>
            </a:r>
          </a:p>
          <a:p>
            <a:pPr lvl="2"/>
            <a:r>
              <a:rPr lang="en-US" b="1" dirty="0"/>
              <a:t>Clarity</a:t>
            </a:r>
          </a:p>
          <a:p>
            <a:pPr lvl="2"/>
            <a:r>
              <a:rPr lang="en-US" b="1" dirty="0"/>
              <a:t>Content</a:t>
            </a:r>
          </a:p>
          <a:p>
            <a:pPr lvl="2"/>
            <a:r>
              <a:rPr lang="en-US" b="1" dirty="0"/>
              <a:t>Conclusion</a:t>
            </a:r>
          </a:p>
          <a:p>
            <a:pPr lvl="1"/>
            <a:r>
              <a:rPr lang="en-US" b="1" dirty="0"/>
              <a:t>  Plagiarism will result in very severe penalties</a:t>
            </a:r>
          </a:p>
          <a:p>
            <a:pPr lvl="2"/>
            <a:r>
              <a:rPr lang="en-US" b="1" dirty="0"/>
              <a:t>CAL will provide detailed instructions on writing papers.</a:t>
            </a:r>
          </a:p>
          <a:p>
            <a:pPr lvl="2"/>
            <a:r>
              <a:rPr lang="en-US" b="1" dirty="0">
                <a:hlinkClick r:id="rId2"/>
              </a:rPr>
              <a:t>https://owl.english.purdue.edu/owl/resource/658/1/</a:t>
            </a:r>
            <a:r>
              <a:rPr lang="en-US" b="1" dirty="0"/>
              <a:t> </a:t>
            </a:r>
          </a:p>
        </p:txBody>
      </p:sp>
      <p:sp>
        <p:nvSpPr>
          <p:cNvPr id="4" name="Slide Number Placeholder 3"/>
          <p:cNvSpPr>
            <a:spLocks noGrp="1"/>
          </p:cNvSpPr>
          <p:nvPr>
            <p:ph type="sldNum" sz="quarter" idx="12"/>
          </p:nvPr>
        </p:nvSpPr>
        <p:spPr/>
        <p:txBody>
          <a:bodyPr/>
          <a:lstStyle/>
          <a:p>
            <a:fld id="{15E3B666-2228-44FF-B2B4-4EC568F9D43D}" type="slidenum">
              <a:rPr lang="en-US" smtClean="0"/>
              <a:t>10</a:t>
            </a:fld>
            <a:endParaRPr lang="en-US"/>
          </a:p>
        </p:txBody>
      </p:sp>
    </p:spTree>
    <p:extLst>
      <p:ext uri="{BB962C8B-B14F-4D97-AF65-F5344CB8AC3E}">
        <p14:creationId xmlns:p14="http://schemas.microsoft.com/office/powerpoint/2010/main" val="3749119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Content Placeholder 2"/>
          <p:cNvSpPr>
            <a:spLocks noGrp="1"/>
          </p:cNvSpPr>
          <p:nvPr>
            <p:ph idx="1"/>
          </p:nvPr>
        </p:nvSpPr>
        <p:spPr/>
        <p:txBody>
          <a:bodyPr>
            <a:normAutofit/>
          </a:bodyPr>
          <a:lstStyle/>
          <a:p>
            <a:r>
              <a:rPr lang="en-US" b="1" dirty="0"/>
              <a:t>In general, the structure of each class will be:</a:t>
            </a:r>
          </a:p>
          <a:p>
            <a:pPr lvl="1"/>
            <a:r>
              <a:rPr lang="en-US" b="1" dirty="0"/>
              <a:t>  Discussion of assigned readings</a:t>
            </a:r>
          </a:p>
          <a:p>
            <a:pPr lvl="2"/>
            <a:r>
              <a:rPr lang="en-US" b="1" dirty="0"/>
              <a:t>Students randomly selected to report on readings</a:t>
            </a:r>
          </a:p>
          <a:p>
            <a:pPr lvl="1"/>
            <a:r>
              <a:rPr lang="en-US" b="1" dirty="0"/>
              <a:t>  Lecture</a:t>
            </a:r>
          </a:p>
          <a:p>
            <a:pPr lvl="1"/>
            <a:r>
              <a:rPr lang="en-US" b="1" dirty="0"/>
              <a:t>  Technology Discussion (i.e. tools)</a:t>
            </a:r>
          </a:p>
          <a:p>
            <a:pPr lvl="1"/>
            <a:r>
              <a:rPr lang="en-US" b="1" dirty="0"/>
              <a:t>  Project Discussion</a:t>
            </a:r>
          </a:p>
        </p:txBody>
      </p:sp>
      <p:sp>
        <p:nvSpPr>
          <p:cNvPr id="4" name="Slide Number Placeholder 3"/>
          <p:cNvSpPr>
            <a:spLocks noGrp="1"/>
          </p:cNvSpPr>
          <p:nvPr>
            <p:ph type="sldNum" sz="quarter" idx="12"/>
          </p:nvPr>
        </p:nvSpPr>
        <p:spPr/>
        <p:txBody>
          <a:bodyPr/>
          <a:lstStyle/>
          <a:p>
            <a:fld id="{15E3B666-2228-44FF-B2B4-4EC568F9D43D}" type="slidenum">
              <a:rPr lang="en-US" smtClean="0"/>
              <a:t>11</a:t>
            </a:fld>
            <a:endParaRPr lang="en-US"/>
          </a:p>
        </p:txBody>
      </p:sp>
    </p:spTree>
    <p:extLst>
      <p:ext uri="{BB962C8B-B14F-4D97-AF65-F5344CB8AC3E}">
        <p14:creationId xmlns:p14="http://schemas.microsoft.com/office/powerpoint/2010/main" val="925867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28600" y="15434"/>
            <a:ext cx="8763000" cy="1143000"/>
          </a:xfrm>
        </p:spPr>
        <p:txBody>
          <a:bodyPr>
            <a:normAutofit fontScale="90000"/>
          </a:bodyPr>
          <a:lstStyle/>
          <a:p>
            <a:r>
              <a:rPr lang="en-US" altLang="en-US" dirty="0"/>
              <a:t>Ethics Statement</a:t>
            </a:r>
            <a:br>
              <a:rPr lang="en-US" altLang="en-US" dirty="0"/>
            </a:br>
            <a:r>
              <a:rPr lang="en-US" altLang="en-US" sz="1800" b="1" dirty="0"/>
              <a:t>“Turn it in” will likely be used to check term papers and team reports for </a:t>
            </a:r>
            <a:r>
              <a:rPr lang="en-US" altLang="en-US" sz="1800" b="1" dirty="0" err="1"/>
              <a:t>plagerism</a:t>
            </a:r>
            <a:r>
              <a:rPr lang="en-US" altLang="en-US" sz="1800" b="1" dirty="0"/>
              <a:t>!!</a:t>
            </a:r>
          </a:p>
        </p:txBody>
      </p:sp>
      <p:sp>
        <p:nvSpPr>
          <p:cNvPr id="61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91">
                <a:solidFill>
                  <a:schemeClr val="tx1"/>
                </a:solidFill>
                <a:latin typeface="Times New Roman" pitchFamily="18" charset="0"/>
              </a:defRPr>
            </a:lvl1pPr>
            <a:lvl2pPr marL="742874" indent="-285722">
              <a:defRPr sz="2391">
                <a:solidFill>
                  <a:schemeClr val="tx1"/>
                </a:solidFill>
                <a:latin typeface="Times New Roman" pitchFamily="18" charset="0"/>
              </a:defRPr>
            </a:lvl2pPr>
            <a:lvl3pPr marL="1142883" indent="-228576">
              <a:defRPr sz="2391">
                <a:solidFill>
                  <a:schemeClr val="tx1"/>
                </a:solidFill>
                <a:latin typeface="Times New Roman" pitchFamily="18" charset="0"/>
              </a:defRPr>
            </a:lvl3pPr>
            <a:lvl4pPr marL="1600036" indent="-228576">
              <a:defRPr sz="2391">
                <a:solidFill>
                  <a:schemeClr val="tx1"/>
                </a:solidFill>
                <a:latin typeface="Times New Roman" pitchFamily="18" charset="0"/>
              </a:defRPr>
            </a:lvl4pPr>
            <a:lvl5pPr marL="2057190" indent="-228576">
              <a:defRPr sz="2391">
                <a:solidFill>
                  <a:schemeClr val="tx1"/>
                </a:solidFill>
                <a:latin typeface="Times New Roman" pitchFamily="18" charset="0"/>
              </a:defRPr>
            </a:lvl5pPr>
            <a:lvl6pPr marL="2514343" indent="-228576" eaLnBrk="0" fontAlgn="base" hangingPunct="0">
              <a:spcBef>
                <a:spcPct val="0"/>
              </a:spcBef>
              <a:spcAft>
                <a:spcPct val="0"/>
              </a:spcAft>
              <a:defRPr sz="2391">
                <a:solidFill>
                  <a:schemeClr val="tx1"/>
                </a:solidFill>
                <a:latin typeface="Times New Roman" pitchFamily="18" charset="0"/>
              </a:defRPr>
            </a:lvl6pPr>
            <a:lvl7pPr marL="2971496" indent="-228576" eaLnBrk="0" fontAlgn="base" hangingPunct="0">
              <a:spcBef>
                <a:spcPct val="0"/>
              </a:spcBef>
              <a:spcAft>
                <a:spcPct val="0"/>
              </a:spcAft>
              <a:defRPr sz="2391">
                <a:solidFill>
                  <a:schemeClr val="tx1"/>
                </a:solidFill>
                <a:latin typeface="Times New Roman" pitchFamily="18" charset="0"/>
              </a:defRPr>
            </a:lvl7pPr>
            <a:lvl8pPr marL="3428650" indent="-228576" eaLnBrk="0" fontAlgn="base" hangingPunct="0">
              <a:spcBef>
                <a:spcPct val="0"/>
              </a:spcBef>
              <a:spcAft>
                <a:spcPct val="0"/>
              </a:spcAft>
              <a:defRPr sz="2391">
                <a:solidFill>
                  <a:schemeClr val="tx1"/>
                </a:solidFill>
                <a:latin typeface="Times New Roman" pitchFamily="18" charset="0"/>
              </a:defRPr>
            </a:lvl8pPr>
            <a:lvl9pPr marL="3885802" indent="-228576" eaLnBrk="0" fontAlgn="base" hangingPunct="0">
              <a:spcBef>
                <a:spcPct val="0"/>
              </a:spcBef>
              <a:spcAft>
                <a:spcPct val="0"/>
              </a:spcAft>
              <a:defRPr sz="2391">
                <a:solidFill>
                  <a:schemeClr val="tx1"/>
                </a:solidFill>
                <a:latin typeface="Times New Roman" pitchFamily="18" charset="0"/>
              </a:defRPr>
            </a:lvl9pPr>
          </a:lstStyle>
          <a:p>
            <a:fld id="{7014C30F-D83B-422D-8424-45DEBE97B77F}" type="slidenum">
              <a:rPr lang="en-US" altLang="en-US" sz="1406">
                <a:solidFill>
                  <a:srgbClr val="000000"/>
                </a:solidFill>
              </a:rPr>
              <a:pPr/>
              <a:t>12</a:t>
            </a:fld>
            <a:endParaRPr lang="en-US" altLang="en-US" sz="1406">
              <a:solidFill>
                <a:srgbClr val="000000"/>
              </a:solidFill>
            </a:endParaRPr>
          </a:p>
        </p:txBody>
      </p:sp>
      <p:sp>
        <p:nvSpPr>
          <p:cNvPr id="6148" name="Rectangle 2"/>
          <p:cNvSpPr>
            <a:spLocks noChangeArrowheads="1"/>
          </p:cNvSpPr>
          <p:nvPr/>
        </p:nvSpPr>
        <p:spPr bwMode="auto">
          <a:xfrm>
            <a:off x="0" y="-175974"/>
            <a:ext cx="184718" cy="35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4" tIns="45717" rIns="91434" bIns="45717"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hangingPunct="0"/>
            <a:endParaRPr lang="en-US" altLang="en-US" sz="1687">
              <a:solidFill>
                <a:srgbClr val="000000"/>
              </a:solidFill>
            </a:endParaRPr>
          </a:p>
        </p:txBody>
      </p:sp>
      <p:sp>
        <p:nvSpPr>
          <p:cNvPr id="2" name="TextBox 1"/>
          <p:cNvSpPr txBox="1"/>
          <p:nvPr/>
        </p:nvSpPr>
        <p:spPr>
          <a:xfrm>
            <a:off x="446484" y="964407"/>
            <a:ext cx="8143875" cy="4981877"/>
          </a:xfrm>
          <a:prstGeom prst="rect">
            <a:avLst/>
          </a:prstGeom>
          <a:noFill/>
        </p:spPr>
        <p:txBody>
          <a:bodyPr wrap="square" rtlCol="0">
            <a:spAutoFit/>
          </a:bodyPr>
          <a:lstStyle/>
          <a:p>
            <a:r>
              <a:rPr lang="en-US" sz="1687" dirty="0"/>
              <a:t>The following statement is printed in the Stevens Graduate Catalog and applies to all students taking Stevens courses, on and off campus.</a:t>
            </a:r>
          </a:p>
          <a:p>
            <a:endParaRPr lang="en-US" sz="1687" dirty="0"/>
          </a:p>
          <a:p>
            <a:r>
              <a:rPr lang="en-US" sz="1687" dirty="0"/>
              <a:t>“Academic Improprieties</a:t>
            </a:r>
          </a:p>
          <a:p>
            <a:endParaRPr lang="en-US" sz="1687" dirty="0"/>
          </a:p>
          <a:p>
            <a:r>
              <a:rPr lang="en-US" sz="1687" dirty="0"/>
              <a:t>The term academic impropriety is meant to include, but is not limited to, cheating on homework, during in-class or take home examinations and plagiarism. The Institute has adopted a procedure to deal with such actions. An instructor of a graduate course may elect to formally charge a student with committing an academic impropriety to the Dean of Graduate Academics or to adjudicate the issue personally.”</a:t>
            </a:r>
          </a:p>
          <a:p>
            <a:endParaRPr lang="en-US" sz="1687" dirty="0"/>
          </a:p>
          <a:p>
            <a:r>
              <a:rPr lang="en-US" sz="1687" dirty="0"/>
              <a:t>Consequences of academic impropriety are severe, ranging from receiving an “F” in a course, to a warning from the Dean of the Graduate School, which becomes a part of the permanent student record, to expulsion.</a:t>
            </a:r>
          </a:p>
          <a:p>
            <a:r>
              <a:rPr lang="en-US" sz="1687" dirty="0"/>
              <a:t> </a:t>
            </a:r>
          </a:p>
          <a:p>
            <a:r>
              <a:rPr lang="en-US" sz="1687" i="1" dirty="0"/>
              <a:t>Reference:  </a:t>
            </a:r>
            <a:r>
              <a:rPr lang="en-US" sz="1687" i="1" dirty="0">
                <a:solidFill>
                  <a:schemeClr val="accent2"/>
                </a:solidFill>
              </a:rPr>
              <a:t>	</a:t>
            </a:r>
            <a:r>
              <a:rPr lang="en-US" sz="1406" i="1" dirty="0">
                <a:solidFill>
                  <a:schemeClr val="accent2"/>
                </a:solidFill>
              </a:rPr>
              <a:t>https://www.stevens.edu/provost/graduate-academics/handbook/academic-standing.html#PDG</a:t>
            </a:r>
          </a:p>
          <a:p>
            <a:endParaRPr lang="en-US" sz="1687" i="1" dirty="0"/>
          </a:p>
          <a:p>
            <a:endParaRPr lang="en-US" sz="1687" dirty="0"/>
          </a:p>
        </p:txBody>
      </p:sp>
    </p:spTree>
    <p:extLst>
      <p:ext uri="{BB962C8B-B14F-4D97-AF65-F5344CB8AC3E}">
        <p14:creationId xmlns:p14="http://schemas.microsoft.com/office/powerpoint/2010/main" val="1166505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Pledge</a:t>
            </a:r>
          </a:p>
        </p:txBody>
      </p:sp>
      <p:sp>
        <p:nvSpPr>
          <p:cNvPr id="3" name="Slide Number Placeholder 2"/>
          <p:cNvSpPr>
            <a:spLocks noGrp="1"/>
          </p:cNvSpPr>
          <p:nvPr>
            <p:ph type="sldNum" sz="quarter" idx="12"/>
          </p:nvPr>
        </p:nvSpPr>
        <p:spPr/>
        <p:txBody>
          <a:bodyPr/>
          <a:lstStyle/>
          <a:p>
            <a:pPr>
              <a:defRPr/>
            </a:pPr>
            <a:fld id="{6E502529-7B3A-4FEA-BB1A-4FE4E07609D2}" type="slidenum">
              <a:rPr lang="en-US" smtClean="0">
                <a:solidFill>
                  <a:srgbClr val="000000"/>
                </a:solidFill>
              </a:rPr>
              <a:pPr>
                <a:defRPr/>
              </a:pPr>
              <a:t>13</a:t>
            </a:fld>
            <a:endParaRPr lang="en-US">
              <a:solidFill>
                <a:srgbClr val="000000"/>
              </a:solidFill>
            </a:endParaRPr>
          </a:p>
        </p:txBody>
      </p:sp>
      <p:sp>
        <p:nvSpPr>
          <p:cNvPr id="4" name="TextBox 3"/>
          <p:cNvSpPr txBox="1"/>
          <p:nvPr/>
        </p:nvSpPr>
        <p:spPr>
          <a:xfrm>
            <a:off x="446484" y="1393031"/>
            <a:ext cx="8411766" cy="4268091"/>
          </a:xfrm>
          <a:prstGeom prst="rect">
            <a:avLst/>
          </a:prstGeom>
          <a:noFill/>
        </p:spPr>
        <p:txBody>
          <a:bodyPr wrap="square" rtlCol="0">
            <a:spAutoFit/>
          </a:bodyPr>
          <a:lstStyle/>
          <a:p>
            <a:r>
              <a:rPr lang="en-US" sz="1687" dirty="0"/>
              <a:t>Consistent with the above statements, all homework exercises, tests and exams that are designated as individual assignments MUST contain the following signed statement before they can be accepted for grading. </a:t>
            </a:r>
          </a:p>
          <a:p>
            <a:endParaRPr lang="en-US" sz="1687" dirty="0"/>
          </a:p>
          <a:p>
            <a:r>
              <a:rPr lang="en-US" sz="1687" dirty="0"/>
              <a:t>_____________________________________________________________________</a:t>
            </a:r>
          </a:p>
          <a:p>
            <a:endParaRPr lang="en-US" sz="1687" dirty="0"/>
          </a:p>
          <a:p>
            <a:r>
              <a:rPr lang="en-US" sz="1687" dirty="0"/>
              <a:t>I pledge on my honor that I have not given or received any unauthorized assistance on this assignment/examination. I further pledge that I have not copied any material from a book, article, the Internet or any other source except where I have expressly cited the source.</a:t>
            </a:r>
          </a:p>
          <a:p>
            <a:endParaRPr lang="en-US" sz="1687" dirty="0"/>
          </a:p>
          <a:p>
            <a:r>
              <a:rPr lang="en-US" sz="1687" dirty="0"/>
              <a:t>Signature _________________________		        Date: _____________</a:t>
            </a:r>
          </a:p>
          <a:p>
            <a:endParaRPr lang="en-US" sz="1687" dirty="0"/>
          </a:p>
          <a:p>
            <a:r>
              <a:rPr lang="en-US" sz="1687" dirty="0"/>
              <a:t>Please note that assignments in this class may be submitted to </a:t>
            </a:r>
            <a:r>
              <a:rPr lang="en-US" sz="1687" dirty="0">
                <a:solidFill>
                  <a:schemeClr val="accent2"/>
                </a:solidFill>
              </a:rPr>
              <a:t>www.turnitin.com</a:t>
            </a:r>
            <a:r>
              <a:rPr lang="en-US" sz="1687" dirty="0"/>
              <a:t>, a web-based anti-plagiarism system, for an evaluation of their originality. </a:t>
            </a:r>
          </a:p>
          <a:p>
            <a:endParaRPr lang="en-US" sz="1266" dirty="0"/>
          </a:p>
          <a:p>
            <a:r>
              <a:rPr lang="en-US" sz="2250" dirty="0"/>
              <a:t>____________________________________________________</a:t>
            </a:r>
            <a:endParaRPr lang="en-US" sz="1266" dirty="0"/>
          </a:p>
        </p:txBody>
      </p:sp>
    </p:spTree>
    <p:extLst>
      <p:ext uri="{BB962C8B-B14F-4D97-AF65-F5344CB8AC3E}">
        <p14:creationId xmlns:p14="http://schemas.microsoft.com/office/powerpoint/2010/main" val="385821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More Multivariate Datasets</a:t>
            </a:r>
          </a:p>
        </p:txBody>
      </p:sp>
      <p:sp>
        <p:nvSpPr>
          <p:cNvPr id="3" name="Content Placeholder 2"/>
          <p:cNvSpPr>
            <a:spLocks noGrp="1"/>
          </p:cNvSpPr>
          <p:nvPr>
            <p:ph idx="1"/>
          </p:nvPr>
        </p:nvSpPr>
        <p:spPr/>
        <p:txBody>
          <a:bodyPr>
            <a:normAutofit fontScale="70000" lnSpcReduction="20000"/>
          </a:bodyPr>
          <a:lstStyle/>
          <a:p>
            <a:r>
              <a:rPr lang="en-US" dirty="0" err="1">
                <a:hlinkClick r:id="rId2"/>
              </a:rPr>
              <a:t>Dataport.ieee</a:t>
            </a:r>
            <a:endParaRPr lang="en-US" dirty="0">
              <a:hlinkClick r:id="rId2"/>
            </a:endParaRPr>
          </a:p>
          <a:p>
            <a:r>
              <a:rPr lang="en-US" dirty="0">
                <a:hlinkClick r:id="rId2"/>
              </a:rPr>
              <a:t>http://www.crcpress.com/product/isbn/9781439816806</a:t>
            </a:r>
            <a:endParaRPr lang="en-US" dirty="0"/>
          </a:p>
          <a:p>
            <a:r>
              <a:rPr lang="en-US" dirty="0">
                <a:hlinkClick r:id="rId3"/>
              </a:rPr>
              <a:t>http://statistics.ats.ucla.edu/stat/examples/pma5/default.htm</a:t>
            </a:r>
            <a:endParaRPr lang="en-US" dirty="0"/>
          </a:p>
          <a:p>
            <a:r>
              <a:rPr lang="en-US" dirty="0">
                <a:hlinkClick r:id="rId4"/>
              </a:rPr>
              <a:t>http://archive.ics.uci.edu/ml/datasets.html</a:t>
            </a:r>
            <a:endParaRPr lang="en-US" dirty="0"/>
          </a:p>
          <a:p>
            <a:r>
              <a:rPr lang="en-US" dirty="0">
                <a:hlinkClick r:id="rId5"/>
              </a:rPr>
              <a:t>http://kaggle.com</a:t>
            </a:r>
            <a:r>
              <a:rPr lang="en-US" dirty="0"/>
              <a:t> </a:t>
            </a:r>
          </a:p>
          <a:p>
            <a:r>
              <a:rPr lang="en-US" dirty="0">
                <a:hlinkClick r:id="rId6"/>
              </a:rPr>
              <a:t>https://opendata.socrata.com/</a:t>
            </a:r>
            <a:r>
              <a:rPr lang="en-US" dirty="0"/>
              <a:t> </a:t>
            </a:r>
          </a:p>
          <a:p>
            <a:r>
              <a:rPr lang="en-US" dirty="0">
                <a:hlinkClick r:id="rId7"/>
              </a:rPr>
              <a:t>http://data.gov/</a:t>
            </a:r>
            <a:r>
              <a:rPr lang="en-US" dirty="0"/>
              <a:t>  </a:t>
            </a:r>
          </a:p>
          <a:p>
            <a:r>
              <a:rPr lang="en-US" dirty="0">
                <a:hlinkClick r:id="rId8"/>
              </a:rPr>
              <a:t>http://hadoopilluminated.com/hadoop_illuminated/hadoop-illuminated.pdf</a:t>
            </a:r>
            <a:r>
              <a:rPr lang="en-US" dirty="0"/>
              <a:t>    </a:t>
            </a:r>
            <a:r>
              <a:rPr lang="en-US" sz="2200" dirty="0"/>
              <a:t>Pages 64++</a:t>
            </a:r>
          </a:p>
          <a:p>
            <a:r>
              <a:rPr lang="en-US" sz="2800" dirty="0">
                <a:hlinkClick r:id="rId9"/>
              </a:rPr>
              <a:t>www.Kdnuggets.com</a:t>
            </a:r>
            <a:r>
              <a:rPr lang="en-US" sz="2800" dirty="0"/>
              <a:t>  </a:t>
            </a:r>
          </a:p>
          <a:p>
            <a:r>
              <a:rPr lang="en-US" sz="2800">
                <a:hlinkClick r:id="rId10"/>
              </a:rPr>
              <a:t>https://www.linkedin.com/pulse/ten-sources-free-big-data-internet-alan-brown</a:t>
            </a:r>
            <a:r>
              <a:rPr lang="en-US" sz="2800"/>
              <a:t> </a:t>
            </a:r>
            <a:endParaRPr lang="en-US" sz="2800" dirty="0"/>
          </a:p>
          <a:p>
            <a:endParaRPr lang="en-US" dirty="0"/>
          </a:p>
          <a:p>
            <a:endParaRPr lang="en-US" dirty="0"/>
          </a:p>
        </p:txBody>
      </p:sp>
      <p:sp>
        <p:nvSpPr>
          <p:cNvPr id="4" name="Slide Number Placeholder 3"/>
          <p:cNvSpPr>
            <a:spLocks noGrp="1"/>
          </p:cNvSpPr>
          <p:nvPr>
            <p:ph type="sldNum" sz="quarter" idx="12"/>
          </p:nvPr>
        </p:nvSpPr>
        <p:spPr/>
        <p:txBody>
          <a:bodyPr/>
          <a:lstStyle/>
          <a:p>
            <a:fld id="{15E3B666-2228-44FF-B2B4-4EC568F9D43D}" type="slidenum">
              <a:rPr lang="en-US" smtClean="0"/>
              <a:t>14</a:t>
            </a:fld>
            <a:endParaRPr lang="en-US"/>
          </a:p>
        </p:txBody>
      </p:sp>
    </p:spTree>
    <p:extLst>
      <p:ext uri="{BB962C8B-B14F-4D97-AF65-F5344CB8AC3E}">
        <p14:creationId xmlns:p14="http://schemas.microsoft.com/office/powerpoint/2010/main" val="1572848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Goals of this Course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8807503"/>
              </p:ext>
            </p:extLst>
          </p:nvPr>
        </p:nvGraphicFramePr>
        <p:xfrm>
          <a:off x="762000" y="1143000"/>
          <a:ext cx="7848600" cy="5730240"/>
        </p:xfrm>
        <a:graphic>
          <a:graphicData uri="http://schemas.openxmlformats.org/drawingml/2006/table">
            <a:tbl>
              <a:tblPr firstRow="1" bandRow="1">
                <a:tableStyleId>{5C22544A-7EE6-4342-B048-85BDC9FD1C3A}</a:tableStyleId>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1104900">
                <a:tc>
                  <a:txBody>
                    <a:bodyPr/>
                    <a:lstStyle/>
                    <a:p>
                      <a:pPr algn="ctr"/>
                      <a:r>
                        <a:rPr lang="en-US" dirty="0"/>
                        <a:t>Content</a:t>
                      </a:r>
                    </a:p>
                  </a:txBody>
                  <a:tcPr/>
                </a:tc>
                <a:tc>
                  <a:txBody>
                    <a:bodyPr/>
                    <a:lstStyle/>
                    <a:p>
                      <a:pPr algn="ctr"/>
                      <a:r>
                        <a:rPr lang="en-US" dirty="0"/>
                        <a:t>Description</a:t>
                      </a:r>
                    </a:p>
                  </a:txBody>
                  <a:tcPr/>
                </a:tc>
                <a:tc>
                  <a:txBody>
                    <a:bodyPr/>
                    <a:lstStyle/>
                    <a:p>
                      <a:pPr algn="ctr"/>
                      <a:r>
                        <a:rPr lang="en-US" dirty="0"/>
                        <a:t>Notes</a:t>
                      </a:r>
                    </a:p>
                  </a:txBody>
                  <a:tcPr/>
                </a:tc>
                <a:extLst>
                  <a:ext uri="{0D108BD9-81ED-4DB2-BD59-A6C34878D82A}">
                    <a16:rowId xmlns:a16="http://schemas.microsoft.com/office/drawing/2014/main" val="10000"/>
                  </a:ext>
                </a:extLst>
              </a:tr>
              <a:tr h="1104900">
                <a:tc>
                  <a:txBody>
                    <a:bodyPr/>
                    <a:lstStyle/>
                    <a:p>
                      <a:r>
                        <a:rPr lang="en-US" sz="2000" b="1" dirty="0"/>
                        <a:t>Management</a:t>
                      </a:r>
                    </a:p>
                  </a:txBody>
                  <a:tcPr/>
                </a:tc>
                <a:tc>
                  <a:txBody>
                    <a:bodyPr/>
                    <a:lstStyle/>
                    <a:p>
                      <a:r>
                        <a:rPr lang="en-US" sz="1600" b="1" dirty="0"/>
                        <a:t>BD</a:t>
                      </a:r>
                      <a:r>
                        <a:rPr lang="en-US" sz="1600" b="1" baseline="0" dirty="0"/>
                        <a:t> is not only about technology, but about managing both organizations and technologies.</a:t>
                      </a:r>
                      <a:endParaRPr lang="en-US" sz="1600" b="1" dirty="0"/>
                    </a:p>
                  </a:txBody>
                  <a:tcPr/>
                </a:tc>
                <a:tc>
                  <a:txBody>
                    <a:bodyPr/>
                    <a:lstStyle/>
                    <a:p>
                      <a:r>
                        <a:rPr lang="en-US" sz="1600" b="1" dirty="0"/>
                        <a:t>Though perhaps not as essential</a:t>
                      </a:r>
                      <a:r>
                        <a:rPr lang="en-US" sz="1600" b="1" baseline="0" dirty="0"/>
                        <a:t> immediately, this is what you are being prepared to do sometime in your career.</a:t>
                      </a:r>
                      <a:endParaRPr lang="en-US" sz="1600" b="1" dirty="0"/>
                    </a:p>
                  </a:txBody>
                  <a:tcPr/>
                </a:tc>
                <a:extLst>
                  <a:ext uri="{0D108BD9-81ED-4DB2-BD59-A6C34878D82A}">
                    <a16:rowId xmlns:a16="http://schemas.microsoft.com/office/drawing/2014/main" val="10001"/>
                  </a:ext>
                </a:extLst>
              </a:tr>
              <a:tr h="1104900">
                <a:tc>
                  <a:txBody>
                    <a:bodyPr/>
                    <a:lstStyle/>
                    <a:p>
                      <a:r>
                        <a:rPr lang="en-US" sz="2000" b="1" dirty="0"/>
                        <a:t>Practice</a:t>
                      </a:r>
                    </a:p>
                  </a:txBody>
                  <a:tcPr/>
                </a:tc>
                <a:tc>
                  <a:txBody>
                    <a:bodyPr/>
                    <a:lstStyle/>
                    <a:p>
                      <a:r>
                        <a:rPr lang="en-US" sz="1600" b="1" dirty="0"/>
                        <a:t>Use</a:t>
                      </a:r>
                      <a:r>
                        <a:rPr lang="en-US" sz="1600" b="1" baseline="0" dirty="0"/>
                        <a:t> of some of the more common tools available today in BD.  E.g. Spark.</a:t>
                      </a:r>
                      <a:endParaRPr lang="en-US" sz="1600" b="1" dirty="0"/>
                    </a:p>
                  </a:txBody>
                  <a:tcPr/>
                </a:tc>
                <a:tc>
                  <a:txBody>
                    <a:bodyPr/>
                    <a:lstStyle/>
                    <a:p>
                      <a:r>
                        <a:rPr lang="en-US" sz="1600" b="1" dirty="0"/>
                        <a:t>This</a:t>
                      </a:r>
                      <a:r>
                        <a:rPr lang="en-US" sz="1600" b="1" baseline="0" dirty="0"/>
                        <a:t> should be useful in obtaining and succeeding in your first job.</a:t>
                      </a:r>
                      <a:endParaRPr lang="en-US" sz="1600" b="1" dirty="0"/>
                    </a:p>
                  </a:txBody>
                  <a:tcPr/>
                </a:tc>
                <a:extLst>
                  <a:ext uri="{0D108BD9-81ED-4DB2-BD59-A6C34878D82A}">
                    <a16:rowId xmlns:a16="http://schemas.microsoft.com/office/drawing/2014/main" val="10002"/>
                  </a:ext>
                </a:extLst>
              </a:tr>
              <a:tr h="1104900">
                <a:tc>
                  <a:txBody>
                    <a:bodyPr/>
                    <a:lstStyle/>
                    <a:p>
                      <a:r>
                        <a:rPr lang="en-US" sz="2000" b="1" dirty="0"/>
                        <a:t>Concepts</a:t>
                      </a:r>
                    </a:p>
                  </a:txBody>
                  <a:tcPr/>
                </a:tc>
                <a:tc>
                  <a:txBody>
                    <a:bodyPr/>
                    <a:lstStyle/>
                    <a:p>
                      <a:r>
                        <a:rPr lang="en-US" sz="1600" b="1" dirty="0"/>
                        <a:t>The</a:t>
                      </a:r>
                      <a:r>
                        <a:rPr lang="en-US" sz="1600" b="1" baseline="0" dirty="0"/>
                        <a:t> basic concepts required to understand and practice BD</a:t>
                      </a:r>
                      <a:endParaRPr lang="en-US" sz="1600" b="1" dirty="0"/>
                    </a:p>
                  </a:txBody>
                  <a:tcPr/>
                </a:tc>
                <a:tc>
                  <a:txBody>
                    <a:bodyPr/>
                    <a:lstStyle/>
                    <a:p>
                      <a:r>
                        <a:rPr lang="en-US" sz="1600" b="1" dirty="0"/>
                        <a:t>This is essential</a:t>
                      </a:r>
                      <a:r>
                        <a:rPr lang="en-US" sz="1600" b="1" baseline="0" dirty="0"/>
                        <a:t> to understanding the current and future technology in BD</a:t>
                      </a:r>
                      <a:endParaRPr lang="en-US" sz="1600" b="1" dirty="0"/>
                    </a:p>
                  </a:txBody>
                  <a:tcPr/>
                </a:tc>
                <a:extLst>
                  <a:ext uri="{0D108BD9-81ED-4DB2-BD59-A6C34878D82A}">
                    <a16:rowId xmlns:a16="http://schemas.microsoft.com/office/drawing/2014/main" val="10003"/>
                  </a:ext>
                </a:extLst>
              </a:tr>
              <a:tr h="1104900">
                <a:tc>
                  <a:txBody>
                    <a:bodyPr/>
                    <a:lstStyle/>
                    <a:p>
                      <a:r>
                        <a:rPr lang="en-US" sz="2000" b="1" dirty="0"/>
                        <a:t>Theory</a:t>
                      </a:r>
                    </a:p>
                  </a:txBody>
                  <a:tcPr/>
                </a:tc>
                <a:tc>
                  <a:txBody>
                    <a:bodyPr/>
                    <a:lstStyle/>
                    <a:p>
                      <a:r>
                        <a:rPr lang="en-US" sz="1600" b="1" dirty="0"/>
                        <a:t>The mathematics</a:t>
                      </a:r>
                      <a:r>
                        <a:rPr lang="en-US" sz="1600" b="1" baseline="0" dirty="0"/>
                        <a:t>, and algorithms supporting both CS and Analytic Technologies</a:t>
                      </a:r>
                      <a:endParaRPr lang="en-US" sz="1600" b="1" dirty="0"/>
                    </a:p>
                  </a:txBody>
                  <a:tcPr/>
                </a:tc>
                <a:tc>
                  <a:txBody>
                    <a:bodyPr/>
                    <a:lstStyle/>
                    <a:p>
                      <a:r>
                        <a:rPr lang="en-US" sz="1600" b="1" dirty="0"/>
                        <a:t>We will do little at</a:t>
                      </a:r>
                      <a:r>
                        <a:rPr lang="en-US" sz="1600" b="1" baseline="0" dirty="0"/>
                        <a:t> this level, in part due to the time available and breadth of the subject.</a:t>
                      </a:r>
                      <a:endParaRPr lang="en-US" sz="1600" b="1"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0375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Course Topics</a:t>
            </a:r>
          </a:p>
        </p:txBody>
      </p:sp>
      <p:graphicFrame>
        <p:nvGraphicFramePr>
          <p:cNvPr id="6" name="Table 5"/>
          <p:cNvGraphicFramePr>
            <a:graphicFrameLocks noGrp="1"/>
          </p:cNvGraphicFramePr>
          <p:nvPr>
            <p:extLst>
              <p:ext uri="{D42A27DB-BD31-4B8C-83A1-F6EECF244321}">
                <p14:modId xmlns:p14="http://schemas.microsoft.com/office/powerpoint/2010/main" val="2524653268"/>
              </p:ext>
            </p:extLst>
          </p:nvPr>
        </p:nvGraphicFramePr>
        <p:xfrm>
          <a:off x="990600" y="1397000"/>
          <a:ext cx="7239000" cy="51206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pPr algn="ctr"/>
                      <a:r>
                        <a:rPr lang="en-US" sz="1600" b="1" dirty="0"/>
                        <a:t>Modules</a:t>
                      </a:r>
                    </a:p>
                  </a:txBody>
                  <a:tcPr/>
                </a:tc>
                <a:tc>
                  <a:txBody>
                    <a:bodyPr/>
                    <a:lstStyle/>
                    <a:p>
                      <a:pPr algn="ctr"/>
                      <a:r>
                        <a:rPr lang="en-US" sz="1600" b="1" dirty="0"/>
                        <a:t>Purpose</a:t>
                      </a:r>
                    </a:p>
                  </a:txBody>
                  <a:tcPr/>
                </a:tc>
                <a:extLst>
                  <a:ext uri="{0D108BD9-81ED-4DB2-BD59-A6C34878D82A}">
                    <a16:rowId xmlns:a16="http://schemas.microsoft.com/office/drawing/2014/main" val="10000"/>
                  </a:ext>
                </a:extLst>
              </a:tr>
              <a:tr h="370840">
                <a:tc>
                  <a:txBody>
                    <a:bodyPr/>
                    <a:lstStyle/>
                    <a:p>
                      <a:r>
                        <a:rPr lang="en-US" sz="1600" b="1" dirty="0"/>
                        <a:t>Introduction</a:t>
                      </a:r>
                    </a:p>
                  </a:txBody>
                  <a:tcPr/>
                </a:tc>
                <a:tc>
                  <a:txBody>
                    <a:bodyPr/>
                    <a:lstStyle/>
                    <a:p>
                      <a:r>
                        <a:rPr lang="en-US" sz="1600" b="1" dirty="0"/>
                        <a:t>Overview of BD Technologies and Issues</a:t>
                      </a:r>
                    </a:p>
                  </a:txBody>
                  <a:tcPr/>
                </a:tc>
                <a:extLst>
                  <a:ext uri="{0D108BD9-81ED-4DB2-BD59-A6C34878D82A}">
                    <a16:rowId xmlns:a16="http://schemas.microsoft.com/office/drawing/2014/main" val="10001"/>
                  </a:ext>
                </a:extLst>
              </a:tr>
              <a:tr h="370840">
                <a:tc>
                  <a:txBody>
                    <a:bodyPr/>
                    <a:lstStyle/>
                    <a:p>
                      <a:r>
                        <a:rPr lang="en-US" sz="1600" b="1" baseline="0" dirty="0"/>
                        <a:t>Core Technologies for Distribution</a:t>
                      </a:r>
                      <a:endParaRPr lang="en-US" sz="1600" b="1" dirty="0"/>
                    </a:p>
                  </a:txBody>
                  <a:tcPr/>
                </a:tc>
                <a:tc>
                  <a:txBody>
                    <a:bodyPr/>
                    <a:lstStyle/>
                    <a:p>
                      <a:r>
                        <a:rPr lang="en-US" sz="1600" b="1" dirty="0"/>
                        <a:t>Map/Reduce, Hadoop, HDFS, Spark – </a:t>
                      </a:r>
                      <a:r>
                        <a:rPr lang="en-US" sz="1600" b="1" dirty="0" err="1"/>
                        <a:t>Dataframes</a:t>
                      </a:r>
                      <a:r>
                        <a:rPr lang="en-US" sz="1600" b="1" dirty="0"/>
                        <a:t>, Compression</a:t>
                      </a:r>
                    </a:p>
                  </a:txBody>
                  <a:tcPr/>
                </a:tc>
                <a:extLst>
                  <a:ext uri="{0D108BD9-81ED-4DB2-BD59-A6C34878D82A}">
                    <a16:rowId xmlns:a16="http://schemas.microsoft.com/office/drawing/2014/main" val="10002"/>
                  </a:ext>
                </a:extLst>
              </a:tr>
              <a:tr h="370840">
                <a:tc>
                  <a:txBody>
                    <a:bodyPr/>
                    <a:lstStyle/>
                    <a:p>
                      <a:r>
                        <a:rPr lang="en-US" sz="1600" b="1" dirty="0"/>
                        <a:t>Data Base Management</a:t>
                      </a:r>
                    </a:p>
                  </a:txBody>
                  <a:tcPr/>
                </a:tc>
                <a:tc>
                  <a:txBody>
                    <a:bodyPr/>
                    <a:lstStyle/>
                    <a:p>
                      <a:r>
                        <a:rPr lang="en-US" sz="1600" b="1" dirty="0"/>
                        <a:t>CAP, </a:t>
                      </a:r>
                      <a:r>
                        <a:rPr lang="en-US" sz="1600" b="1" dirty="0" err="1"/>
                        <a:t>NoSQL</a:t>
                      </a:r>
                      <a:r>
                        <a:rPr lang="en-US" sz="1600" b="1" dirty="0"/>
                        <a:t>,</a:t>
                      </a:r>
                      <a:r>
                        <a:rPr lang="en-US" sz="1600" b="1" baseline="0" dirty="0"/>
                        <a:t> Column Store, </a:t>
                      </a:r>
                      <a:r>
                        <a:rPr lang="en-US" sz="1600" b="1" baseline="0" dirty="0" err="1"/>
                        <a:t>Hbase</a:t>
                      </a:r>
                      <a:r>
                        <a:rPr lang="en-US" sz="1600" b="1" baseline="0" dirty="0"/>
                        <a:t>, </a:t>
                      </a:r>
                      <a:r>
                        <a:rPr lang="en-US" sz="1600" b="1" baseline="0" dirty="0" err="1"/>
                        <a:t>Xquery</a:t>
                      </a:r>
                      <a:r>
                        <a:rPr lang="en-US" sz="1600" b="1" baseline="0" dirty="0"/>
                        <a:t>,  …</a:t>
                      </a:r>
                      <a:endParaRPr lang="en-US" sz="1600" b="1" dirty="0"/>
                    </a:p>
                  </a:txBody>
                  <a:tcPr/>
                </a:tc>
                <a:extLst>
                  <a:ext uri="{0D108BD9-81ED-4DB2-BD59-A6C34878D82A}">
                    <a16:rowId xmlns:a16="http://schemas.microsoft.com/office/drawing/2014/main" val="10003"/>
                  </a:ext>
                </a:extLst>
              </a:tr>
              <a:tr h="370840">
                <a:tc>
                  <a:txBody>
                    <a:bodyPr/>
                    <a:lstStyle/>
                    <a:p>
                      <a:r>
                        <a:rPr lang="en-US" sz="1600" b="1" dirty="0"/>
                        <a:t>Data Stream Management</a:t>
                      </a:r>
                    </a:p>
                  </a:txBody>
                  <a:tcPr/>
                </a:tc>
                <a:tc>
                  <a:txBody>
                    <a:bodyPr/>
                    <a:lstStyle/>
                    <a:p>
                      <a:r>
                        <a:rPr lang="en-US" sz="1600" b="1" dirty="0"/>
                        <a:t>IoT, DSMS, Analytics on Streams</a:t>
                      </a:r>
                    </a:p>
                  </a:txBody>
                  <a:tcPr/>
                </a:tc>
                <a:extLst>
                  <a:ext uri="{0D108BD9-81ED-4DB2-BD59-A6C34878D82A}">
                    <a16:rowId xmlns:a16="http://schemas.microsoft.com/office/drawing/2014/main" val="10004"/>
                  </a:ext>
                </a:extLst>
              </a:tr>
              <a:tr h="370840">
                <a:tc>
                  <a:txBody>
                    <a:bodyPr/>
                    <a:lstStyle/>
                    <a:p>
                      <a:r>
                        <a:rPr lang="en-US" sz="1600" b="1" dirty="0"/>
                        <a:t>Big Data Analytics</a:t>
                      </a:r>
                    </a:p>
                  </a:txBody>
                  <a:tcPr/>
                </a:tc>
                <a:tc>
                  <a:txBody>
                    <a:bodyPr/>
                    <a:lstStyle/>
                    <a:p>
                      <a:r>
                        <a:rPr lang="en-US" sz="1600" b="1" dirty="0"/>
                        <a:t>Impact</a:t>
                      </a:r>
                      <a:r>
                        <a:rPr lang="en-US" sz="1600" b="1" baseline="0" dirty="0"/>
                        <a:t> of Scale, Recommenders, Ensemble, Variety</a:t>
                      </a:r>
                      <a:endParaRPr lang="en-US" sz="1600" b="1" dirty="0"/>
                    </a:p>
                  </a:txBody>
                  <a:tcPr/>
                </a:tc>
                <a:extLst>
                  <a:ext uri="{0D108BD9-81ED-4DB2-BD59-A6C34878D82A}">
                    <a16:rowId xmlns:a16="http://schemas.microsoft.com/office/drawing/2014/main" val="10005"/>
                  </a:ext>
                </a:extLst>
              </a:tr>
              <a:tr h="370840">
                <a:tc>
                  <a:txBody>
                    <a:bodyPr/>
                    <a:lstStyle/>
                    <a:p>
                      <a:r>
                        <a:rPr lang="en-US" sz="1600" b="1" dirty="0"/>
                        <a:t>Visualization</a:t>
                      </a:r>
                    </a:p>
                  </a:txBody>
                  <a:tcPr/>
                </a:tc>
                <a:tc>
                  <a:txBody>
                    <a:bodyPr/>
                    <a:lstStyle/>
                    <a:p>
                      <a:r>
                        <a:rPr lang="en-US" sz="1600" b="1" dirty="0"/>
                        <a:t>Effects of scale</a:t>
                      </a:r>
                    </a:p>
                  </a:txBody>
                  <a:tcPr/>
                </a:tc>
                <a:extLst>
                  <a:ext uri="{0D108BD9-81ED-4DB2-BD59-A6C34878D82A}">
                    <a16:rowId xmlns:a16="http://schemas.microsoft.com/office/drawing/2014/main" val="10006"/>
                  </a:ext>
                </a:extLst>
              </a:tr>
              <a:tr h="370840">
                <a:tc>
                  <a:txBody>
                    <a:bodyPr/>
                    <a:lstStyle/>
                    <a:p>
                      <a:r>
                        <a:rPr lang="en-US" sz="1600" b="1" dirty="0"/>
                        <a:t>Data Governance</a:t>
                      </a:r>
                    </a:p>
                  </a:txBody>
                  <a:tcPr/>
                </a:tc>
                <a:tc>
                  <a:txBody>
                    <a:bodyPr/>
                    <a:lstStyle/>
                    <a:p>
                      <a:r>
                        <a:rPr lang="en-US" sz="1600" b="1" dirty="0"/>
                        <a:t>Policy, Process, Practice</a:t>
                      </a:r>
                    </a:p>
                  </a:txBody>
                  <a:tcPr/>
                </a:tc>
                <a:extLst>
                  <a:ext uri="{0D108BD9-81ED-4DB2-BD59-A6C34878D82A}">
                    <a16:rowId xmlns:a16="http://schemas.microsoft.com/office/drawing/2014/main" val="10007"/>
                  </a:ext>
                </a:extLst>
              </a:tr>
              <a:tr h="370840">
                <a:tc>
                  <a:txBody>
                    <a:bodyPr/>
                    <a:lstStyle/>
                    <a:p>
                      <a:r>
                        <a:rPr lang="en-US" sz="1600" b="1" dirty="0"/>
                        <a:t>Meta Issues – Privacy, Security, Deployment, OA&amp;M</a:t>
                      </a:r>
                    </a:p>
                  </a:txBody>
                  <a:tcPr/>
                </a:tc>
                <a:tc>
                  <a:txBody>
                    <a:bodyPr/>
                    <a:lstStyle/>
                    <a:p>
                      <a:r>
                        <a:rPr lang="en-US" sz="1600" b="1" dirty="0"/>
                        <a:t>GDPR,</a:t>
                      </a:r>
                      <a:r>
                        <a:rPr lang="en-US" sz="1600" b="1" baseline="0" dirty="0"/>
                        <a:t> </a:t>
                      </a:r>
                      <a:r>
                        <a:rPr lang="en-US" sz="1600" b="1" dirty="0"/>
                        <a:t>Verizon DBIR, Privacy Policies, Operations</a:t>
                      </a:r>
                    </a:p>
                  </a:txBody>
                  <a:tcPr/>
                </a:tc>
                <a:extLst>
                  <a:ext uri="{0D108BD9-81ED-4DB2-BD59-A6C34878D82A}">
                    <a16:rowId xmlns:a16="http://schemas.microsoft.com/office/drawing/2014/main" val="10008"/>
                  </a:ext>
                </a:extLst>
              </a:tr>
              <a:tr h="370840">
                <a:tc>
                  <a:txBody>
                    <a:bodyPr/>
                    <a:lstStyle/>
                    <a:p>
                      <a:r>
                        <a:rPr lang="en-US" sz="1600" b="1" dirty="0"/>
                        <a:t>Applications</a:t>
                      </a:r>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r>
                        <a:rPr lang="en-US" sz="1600" b="1" dirty="0"/>
                        <a:t>Project Presentations</a:t>
                      </a:r>
                    </a:p>
                  </a:txBody>
                  <a:tcPr/>
                </a:tc>
                <a:tc>
                  <a:txBody>
                    <a:bodyPr/>
                    <a:lstStyle/>
                    <a:p>
                      <a:endParaRPr lang="en-US" dirty="0"/>
                    </a:p>
                  </a:txBody>
                  <a:tcPr/>
                </a:tc>
                <a:extLst>
                  <a:ext uri="{0D108BD9-81ED-4DB2-BD59-A6C34878D82A}">
                    <a16:rowId xmlns:a16="http://schemas.microsoft.com/office/drawing/2014/main" val="10010"/>
                  </a:ext>
                </a:extLst>
              </a:tr>
            </a:tbl>
          </a:graphicData>
        </a:graphic>
      </p:graphicFrame>
      <p:sp>
        <p:nvSpPr>
          <p:cNvPr id="3" name="Slide Number Placeholder 2"/>
          <p:cNvSpPr>
            <a:spLocks noGrp="1"/>
          </p:cNvSpPr>
          <p:nvPr>
            <p:ph type="sldNum" sz="quarter" idx="12"/>
          </p:nvPr>
        </p:nvSpPr>
        <p:spPr/>
        <p:txBody>
          <a:bodyPr/>
          <a:lstStyle/>
          <a:p>
            <a:fld id="{15E3B666-2228-44FF-B2B4-4EC568F9D43D}" type="slidenum">
              <a:rPr lang="en-US" smtClean="0"/>
              <a:t>16</a:t>
            </a:fld>
            <a:endParaRPr lang="en-US"/>
          </a:p>
        </p:txBody>
      </p:sp>
    </p:spTree>
    <p:extLst>
      <p:ext uri="{BB962C8B-B14F-4D97-AF65-F5344CB8AC3E}">
        <p14:creationId xmlns:p14="http://schemas.microsoft.com/office/powerpoint/2010/main" val="349274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hlinkClick r:id="rId2"/>
              </a:rPr>
              <a:t>http://www.hadoopsphere.com/2013/03/apache-hadoop-ecosystem-march-2013_12.html</a:t>
            </a:r>
            <a:endParaRPr lang="en-US" sz="2800"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17</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874" y="1676400"/>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334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009" y="15875"/>
            <a:ext cx="8229600" cy="1143000"/>
          </a:xfrm>
        </p:spPr>
        <p:txBody>
          <a:bodyPr>
            <a:normAutofit/>
          </a:bodyPr>
          <a:lstStyle/>
          <a:p>
            <a:r>
              <a:rPr lang="en-US" sz="1200" b="1" dirty="0">
                <a:hlinkClick r:id="rId2"/>
              </a:rPr>
              <a:t>http://www.datameer.com/blog/perspectives/hadoop-ecosystem-as-of-january-2013-now-an-app.html</a:t>
            </a:r>
            <a:endParaRPr lang="en-US" sz="1200" b="1"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18</a:t>
            </a:fld>
            <a:endParaRPr lang="en-US"/>
          </a:p>
        </p:txBody>
      </p:sp>
      <p:sp>
        <p:nvSpPr>
          <p:cNvPr id="3" name="AutoShape 2" descr="Hadoop Ecosystem January 2013"/>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2"/>
            <a:ext cx="9144000" cy="585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03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EB083-06A4-46D8-95A4-D5053BD76167}"/>
              </a:ext>
            </a:extLst>
          </p:cNvPr>
          <p:cNvSpPr>
            <a:spLocks noGrp="1"/>
          </p:cNvSpPr>
          <p:nvPr>
            <p:ph type="title"/>
          </p:nvPr>
        </p:nvSpPr>
        <p:spPr>
          <a:xfrm>
            <a:off x="505677" y="914400"/>
            <a:ext cx="2743200" cy="2887579"/>
          </a:xfrm>
        </p:spPr>
        <p:txBody>
          <a:bodyPr vert="horz" lIns="91440" tIns="45720" rIns="91440" bIns="45720" rtlCol="0" anchor="b">
            <a:normAutofit/>
          </a:bodyPr>
          <a:lstStyle/>
          <a:p>
            <a:pPr>
              <a:lnSpc>
                <a:spcPct val="90000"/>
              </a:lnSpc>
            </a:pPr>
            <a:r>
              <a:rPr lang="en-US" sz="2400" b="1" kern="1200" dirty="0">
                <a:solidFill>
                  <a:srgbClr val="FFFFFF"/>
                </a:solidFill>
                <a:latin typeface="+mj-lt"/>
                <a:ea typeface="+mj-ea"/>
                <a:cs typeface="+mj-cs"/>
              </a:rPr>
              <a:t>IEEE Spectrum Programming Language Ranking:  Enterprise - Trending</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910267"/>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45FE37-0F34-4D41-B3AD-BC288E0518A8}"/>
              </a:ext>
            </a:extLst>
          </p:cNvPr>
          <p:cNvPicPr>
            <a:picLocks noChangeAspect="1"/>
          </p:cNvPicPr>
          <p:nvPr/>
        </p:nvPicPr>
        <p:blipFill>
          <a:blip r:embed="rId2"/>
          <a:stretch>
            <a:fillRect/>
          </a:stretch>
        </p:blipFill>
        <p:spPr>
          <a:xfrm>
            <a:off x="3865366" y="859589"/>
            <a:ext cx="4915159" cy="5146763"/>
          </a:xfrm>
          <a:prstGeom prst="rect">
            <a:avLst/>
          </a:prstGeom>
        </p:spPr>
      </p:pic>
      <p:sp>
        <p:nvSpPr>
          <p:cNvPr id="3" name="Footer Placeholder 2">
            <a:extLst>
              <a:ext uri="{FF2B5EF4-FFF2-40B4-BE49-F238E27FC236}">
                <a16:creationId xmlns:a16="http://schemas.microsoft.com/office/drawing/2014/main" id="{5FD20A10-3308-467B-89B8-CF7E8472A4B7}"/>
              </a:ext>
            </a:extLst>
          </p:cNvPr>
          <p:cNvSpPr>
            <a:spLocks noGrp="1"/>
          </p:cNvSpPr>
          <p:nvPr>
            <p:ph type="ftr" sz="quarter" idx="11"/>
          </p:nvPr>
        </p:nvSpPr>
        <p:spPr>
          <a:xfrm>
            <a:off x="3865366" y="6356350"/>
            <a:ext cx="3461865"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DGB 5/2013</a:t>
            </a:r>
          </a:p>
        </p:txBody>
      </p:sp>
      <p:sp>
        <p:nvSpPr>
          <p:cNvPr id="4" name="Slide Number Placeholder 3">
            <a:extLst>
              <a:ext uri="{FF2B5EF4-FFF2-40B4-BE49-F238E27FC236}">
                <a16:creationId xmlns:a16="http://schemas.microsoft.com/office/drawing/2014/main" id="{43E13F38-2B50-40C2-958B-87410083FC5E}"/>
              </a:ext>
            </a:extLst>
          </p:cNvPr>
          <p:cNvSpPr>
            <a:spLocks noGrp="1"/>
          </p:cNvSpPr>
          <p:nvPr>
            <p:ph type="sldNum" sz="quarter" idx="12"/>
          </p:nvPr>
        </p:nvSpPr>
        <p:spPr>
          <a:xfrm>
            <a:off x="7493266" y="6356350"/>
            <a:ext cx="1022083" cy="365125"/>
          </a:xfrm>
        </p:spPr>
        <p:txBody>
          <a:bodyPr vert="horz" lIns="91440" tIns="45720" rIns="91440" bIns="45720" rtlCol="0" anchor="ctr">
            <a:normAutofit/>
          </a:bodyPr>
          <a:lstStyle/>
          <a:p>
            <a:pPr>
              <a:spcAft>
                <a:spcPts val="600"/>
              </a:spcAft>
            </a:pPr>
            <a:fld id="{B94A0634-974A-46A7-B268-05D2A189DA49}" type="slidenum">
              <a:rPr lang="en-US">
                <a:solidFill>
                  <a:srgbClr val="595959"/>
                </a:solidFill>
              </a:rPr>
              <a:pPr>
                <a:spcAft>
                  <a:spcPts val="600"/>
                </a:spcAft>
              </a:pPr>
              <a:t>19</a:t>
            </a:fld>
            <a:endParaRPr lang="en-US">
              <a:solidFill>
                <a:srgbClr val="595959"/>
              </a:solidFill>
            </a:endParaRPr>
          </a:p>
        </p:txBody>
      </p:sp>
    </p:spTree>
    <p:extLst>
      <p:ext uri="{BB962C8B-B14F-4D97-AF65-F5344CB8AC3E}">
        <p14:creationId xmlns:p14="http://schemas.microsoft.com/office/powerpoint/2010/main" val="53964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2400" b="1" dirty="0"/>
              <a:t>How Should I Think About Big Data?</a:t>
            </a:r>
            <a:br>
              <a:rPr lang="en-US" sz="1800" b="1" dirty="0"/>
            </a:br>
            <a:r>
              <a:rPr lang="en-US" sz="1800" b="1" dirty="0"/>
              <a:t>Picture from GitHub [https://github.com/hadoop-illuminated/hadoop-book]</a:t>
            </a:r>
            <a:br>
              <a:rPr lang="en-US" sz="1800" b="1" dirty="0"/>
            </a:br>
            <a:endParaRPr lang="en-US" sz="1800" b="1" dirty="0"/>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latin typeface="Arial"/>
              </a:rPr>
              <a:t>DGB 5/2013</a:t>
            </a:r>
          </a:p>
        </p:txBody>
      </p:sp>
      <p:sp>
        <p:nvSpPr>
          <p:cNvPr id="5" name="Slide Number Placeholder 4"/>
          <p:cNvSpPr>
            <a:spLocks noGrp="1"/>
          </p:cNvSpPr>
          <p:nvPr>
            <p:ph type="sldNum" sz="quarter" idx="12"/>
          </p:nvPr>
        </p:nvSpPr>
        <p:spPr/>
        <p:txBody>
          <a:bodyPr/>
          <a:lstStyle/>
          <a:p>
            <a:pPr>
              <a:defRPr/>
            </a:pPr>
            <a:fld id="{B94A0634-974A-46A7-B268-05D2A189DA49}" type="slidenum">
              <a:rPr lang="en-US">
                <a:solidFill>
                  <a:prstClr val="black">
                    <a:tint val="75000"/>
                  </a:prstClr>
                </a:solidFill>
                <a:latin typeface="Arial"/>
              </a:rPr>
              <a:pPr>
                <a:defRPr/>
              </a:pPr>
              <a:t>2</a:t>
            </a:fld>
            <a:endParaRPr lang="en-US">
              <a:solidFill>
                <a:prstClr val="black">
                  <a:tint val="75000"/>
                </a:prstClr>
              </a:solidFill>
              <a:latin typeface="Aria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017" y="2239438"/>
            <a:ext cx="4311456" cy="3301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390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EB083-06A4-46D8-95A4-D5053BD76167}"/>
              </a:ext>
            </a:extLst>
          </p:cNvPr>
          <p:cNvSpPr>
            <a:spLocks noGrp="1"/>
          </p:cNvSpPr>
          <p:nvPr>
            <p:ph type="title"/>
          </p:nvPr>
        </p:nvSpPr>
        <p:spPr>
          <a:xfrm>
            <a:off x="557212" y="742951"/>
            <a:ext cx="2607469" cy="4962524"/>
          </a:xfrm>
        </p:spPr>
        <p:txBody>
          <a:bodyPr vert="horz" lIns="91440" tIns="45720" rIns="91440" bIns="45720" rtlCol="0">
            <a:normAutofit/>
          </a:bodyPr>
          <a:lstStyle/>
          <a:p>
            <a:pPr>
              <a:lnSpc>
                <a:spcPct val="90000"/>
              </a:lnSpc>
            </a:pPr>
            <a:r>
              <a:rPr lang="en-US" sz="2900" b="1" kern="1200" dirty="0">
                <a:solidFill>
                  <a:srgbClr val="FFFFFF"/>
                </a:solidFill>
                <a:latin typeface="+mj-lt"/>
                <a:ea typeface="+mj-ea"/>
                <a:cs typeface="+mj-cs"/>
              </a:rPr>
              <a:t>IEEE Spectrum Programming Language Ranking:  Enterprise - Jobs</a:t>
            </a:r>
          </a:p>
        </p:txBody>
      </p:sp>
      <p:pic>
        <p:nvPicPr>
          <p:cNvPr id="6" name="Picture 5">
            <a:extLst>
              <a:ext uri="{FF2B5EF4-FFF2-40B4-BE49-F238E27FC236}">
                <a16:creationId xmlns:a16="http://schemas.microsoft.com/office/drawing/2014/main" id="{433F18AC-B089-42C5-B7A0-E3F8D9DB19C8}"/>
              </a:ext>
            </a:extLst>
          </p:cNvPr>
          <p:cNvPicPr>
            <a:picLocks noChangeAspect="1"/>
          </p:cNvPicPr>
          <p:nvPr/>
        </p:nvPicPr>
        <p:blipFill>
          <a:blip r:embed="rId2"/>
          <a:stretch>
            <a:fillRect/>
          </a:stretch>
        </p:blipFill>
        <p:spPr>
          <a:xfrm>
            <a:off x="3865366" y="550179"/>
            <a:ext cx="4915159" cy="5765583"/>
          </a:xfrm>
          <a:prstGeom prst="rect">
            <a:avLst/>
          </a:prstGeom>
        </p:spPr>
      </p:pic>
      <p:sp>
        <p:nvSpPr>
          <p:cNvPr id="3" name="Footer Placeholder 2">
            <a:extLst>
              <a:ext uri="{FF2B5EF4-FFF2-40B4-BE49-F238E27FC236}">
                <a16:creationId xmlns:a16="http://schemas.microsoft.com/office/drawing/2014/main" id="{5FD20A10-3308-467B-89B8-CF7E8472A4B7}"/>
              </a:ext>
            </a:extLst>
          </p:cNvPr>
          <p:cNvSpPr>
            <a:spLocks noGrp="1"/>
          </p:cNvSpPr>
          <p:nvPr>
            <p:ph type="ftr" sz="quarter" idx="11"/>
          </p:nvPr>
        </p:nvSpPr>
        <p:spPr>
          <a:xfrm>
            <a:off x="3858222" y="6423025"/>
            <a:ext cx="4214216" cy="365125"/>
          </a:xfrm>
        </p:spPr>
        <p:txBody>
          <a:bodyPr vert="horz" lIns="91440" tIns="45720" rIns="91440" bIns="45720" rtlCol="0">
            <a:normAutofit/>
          </a:bodyPr>
          <a:lstStyle/>
          <a:p>
            <a:pPr algn="l">
              <a:spcAft>
                <a:spcPts val="600"/>
              </a:spcAft>
            </a:pPr>
            <a:r>
              <a:rPr lang="en-US" kern="1200">
                <a:latin typeface="+mn-lt"/>
                <a:ea typeface="+mn-ea"/>
                <a:cs typeface="+mn-cs"/>
              </a:rPr>
              <a:t>DGB 5/2013</a:t>
            </a:r>
          </a:p>
        </p:txBody>
      </p:sp>
      <p:sp>
        <p:nvSpPr>
          <p:cNvPr id="4" name="Slide Number Placeholder 3">
            <a:extLst>
              <a:ext uri="{FF2B5EF4-FFF2-40B4-BE49-F238E27FC236}">
                <a16:creationId xmlns:a16="http://schemas.microsoft.com/office/drawing/2014/main" id="{43E13F38-2B50-40C2-958B-87410083FC5E}"/>
              </a:ext>
            </a:extLst>
          </p:cNvPr>
          <p:cNvSpPr>
            <a:spLocks noGrp="1"/>
          </p:cNvSpPr>
          <p:nvPr>
            <p:ph type="sldNum" sz="quarter" idx="12"/>
          </p:nvPr>
        </p:nvSpPr>
        <p:spPr>
          <a:xfrm>
            <a:off x="8194737" y="6423025"/>
            <a:ext cx="578644" cy="365125"/>
          </a:xfrm>
        </p:spPr>
        <p:txBody>
          <a:bodyPr vert="horz" lIns="91440" tIns="45720" rIns="91440" bIns="45720" rtlCol="0">
            <a:normAutofit/>
          </a:bodyPr>
          <a:lstStyle/>
          <a:p>
            <a:pPr>
              <a:spcAft>
                <a:spcPts val="600"/>
              </a:spcAft>
            </a:pPr>
            <a:fld id="{B94A0634-974A-46A7-B268-05D2A189DA49}" type="slidenum">
              <a:rPr lang="en-US"/>
              <a:pPr>
                <a:spcAft>
                  <a:spcPts val="600"/>
                </a:spcAft>
              </a:pPr>
              <a:t>20</a:t>
            </a:fld>
            <a:endParaRPr lang="en-US"/>
          </a:p>
        </p:txBody>
      </p:sp>
    </p:spTree>
    <p:extLst>
      <p:ext uri="{BB962C8B-B14F-4D97-AF65-F5344CB8AC3E}">
        <p14:creationId xmlns:p14="http://schemas.microsoft.com/office/powerpoint/2010/main" val="1584188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EB083-06A4-46D8-95A4-D5053BD76167}"/>
              </a:ext>
            </a:extLst>
          </p:cNvPr>
          <p:cNvSpPr>
            <a:spLocks noGrp="1"/>
          </p:cNvSpPr>
          <p:nvPr>
            <p:ph type="title"/>
          </p:nvPr>
        </p:nvSpPr>
        <p:spPr>
          <a:xfrm>
            <a:off x="557212" y="742951"/>
            <a:ext cx="2607469" cy="4962524"/>
          </a:xfrm>
        </p:spPr>
        <p:txBody>
          <a:bodyPr vert="horz" lIns="91440" tIns="45720" rIns="91440" bIns="45720" rtlCol="0">
            <a:normAutofit/>
          </a:bodyPr>
          <a:lstStyle/>
          <a:p>
            <a:pPr>
              <a:lnSpc>
                <a:spcPct val="90000"/>
              </a:lnSpc>
            </a:pPr>
            <a:r>
              <a:rPr lang="en-US" sz="2900" b="1" kern="1200" dirty="0">
                <a:solidFill>
                  <a:srgbClr val="FFFFFF"/>
                </a:solidFill>
                <a:latin typeface="+mj-lt"/>
                <a:ea typeface="+mj-ea"/>
                <a:cs typeface="+mj-cs"/>
              </a:rPr>
              <a:t>IEEE Spectrum Programming Language Ranking:  Mobile - Jobs</a:t>
            </a:r>
          </a:p>
        </p:txBody>
      </p:sp>
      <p:sp>
        <p:nvSpPr>
          <p:cNvPr id="3" name="Footer Placeholder 2">
            <a:extLst>
              <a:ext uri="{FF2B5EF4-FFF2-40B4-BE49-F238E27FC236}">
                <a16:creationId xmlns:a16="http://schemas.microsoft.com/office/drawing/2014/main" id="{5FD20A10-3308-467B-89B8-CF7E8472A4B7}"/>
              </a:ext>
            </a:extLst>
          </p:cNvPr>
          <p:cNvSpPr>
            <a:spLocks noGrp="1"/>
          </p:cNvSpPr>
          <p:nvPr>
            <p:ph type="ftr" sz="quarter" idx="11"/>
          </p:nvPr>
        </p:nvSpPr>
        <p:spPr>
          <a:xfrm>
            <a:off x="3858222" y="6423025"/>
            <a:ext cx="4214216" cy="365125"/>
          </a:xfrm>
        </p:spPr>
        <p:txBody>
          <a:bodyPr vert="horz" lIns="91440" tIns="45720" rIns="91440" bIns="45720" rtlCol="0">
            <a:normAutofit/>
          </a:bodyPr>
          <a:lstStyle/>
          <a:p>
            <a:pPr algn="l">
              <a:spcAft>
                <a:spcPts val="600"/>
              </a:spcAft>
            </a:pPr>
            <a:r>
              <a:rPr lang="en-US" kern="1200">
                <a:latin typeface="+mn-lt"/>
                <a:ea typeface="+mn-ea"/>
                <a:cs typeface="+mn-cs"/>
              </a:rPr>
              <a:t>DGB 5/2013</a:t>
            </a:r>
          </a:p>
        </p:txBody>
      </p:sp>
      <p:sp>
        <p:nvSpPr>
          <p:cNvPr id="4" name="Slide Number Placeholder 3">
            <a:extLst>
              <a:ext uri="{FF2B5EF4-FFF2-40B4-BE49-F238E27FC236}">
                <a16:creationId xmlns:a16="http://schemas.microsoft.com/office/drawing/2014/main" id="{43E13F38-2B50-40C2-958B-87410083FC5E}"/>
              </a:ext>
            </a:extLst>
          </p:cNvPr>
          <p:cNvSpPr>
            <a:spLocks noGrp="1"/>
          </p:cNvSpPr>
          <p:nvPr>
            <p:ph type="sldNum" sz="quarter" idx="12"/>
          </p:nvPr>
        </p:nvSpPr>
        <p:spPr>
          <a:xfrm>
            <a:off x="8194737" y="6423025"/>
            <a:ext cx="578644" cy="365125"/>
          </a:xfrm>
        </p:spPr>
        <p:txBody>
          <a:bodyPr vert="horz" lIns="91440" tIns="45720" rIns="91440" bIns="45720" rtlCol="0">
            <a:normAutofit/>
          </a:bodyPr>
          <a:lstStyle/>
          <a:p>
            <a:pPr>
              <a:spcAft>
                <a:spcPts val="600"/>
              </a:spcAft>
            </a:pPr>
            <a:fld id="{B94A0634-974A-46A7-B268-05D2A189DA49}" type="slidenum">
              <a:rPr lang="en-US"/>
              <a:pPr>
                <a:spcAft>
                  <a:spcPts val="600"/>
                </a:spcAft>
              </a:pPr>
              <a:t>21</a:t>
            </a:fld>
            <a:endParaRPr lang="en-US"/>
          </a:p>
        </p:txBody>
      </p:sp>
      <p:pic>
        <p:nvPicPr>
          <p:cNvPr id="7" name="Picture 6">
            <a:extLst>
              <a:ext uri="{FF2B5EF4-FFF2-40B4-BE49-F238E27FC236}">
                <a16:creationId xmlns:a16="http://schemas.microsoft.com/office/drawing/2014/main" id="{C3E9F5B5-7FFE-4DBA-882E-6CDC51146D71}"/>
              </a:ext>
            </a:extLst>
          </p:cNvPr>
          <p:cNvPicPr>
            <a:picLocks noChangeAspect="1"/>
          </p:cNvPicPr>
          <p:nvPr/>
        </p:nvPicPr>
        <p:blipFill>
          <a:blip r:embed="rId2"/>
          <a:stretch>
            <a:fillRect/>
          </a:stretch>
        </p:blipFill>
        <p:spPr>
          <a:xfrm>
            <a:off x="3581400" y="914400"/>
            <a:ext cx="5544312" cy="5153025"/>
          </a:xfrm>
          <a:prstGeom prst="rect">
            <a:avLst/>
          </a:prstGeom>
        </p:spPr>
      </p:pic>
    </p:spTree>
    <p:extLst>
      <p:ext uri="{BB962C8B-B14F-4D97-AF65-F5344CB8AC3E}">
        <p14:creationId xmlns:p14="http://schemas.microsoft.com/office/powerpoint/2010/main" val="2400015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73" y="115035"/>
            <a:ext cx="8229600" cy="1267302"/>
          </a:xfrm>
        </p:spPr>
        <p:txBody>
          <a:bodyPr>
            <a:normAutofit fontScale="90000"/>
          </a:bodyPr>
          <a:lstStyle/>
          <a:p>
            <a:r>
              <a:rPr lang="en-US" sz="3200" b="1" dirty="0"/>
              <a:t>The combination of Big Data and Mobility</a:t>
            </a:r>
            <a:br>
              <a:rPr lang="en-US" sz="3200" b="1" dirty="0"/>
            </a:br>
            <a:r>
              <a:rPr lang="en-US" sz="3200" b="1" dirty="0"/>
              <a:t>(Inconvenience Threshold and Half-Life of Information Value)</a:t>
            </a:r>
          </a:p>
        </p:txBody>
      </p:sp>
      <p:sp>
        <p:nvSpPr>
          <p:cNvPr id="4" name="Footer Placeholder 3"/>
          <p:cNvSpPr>
            <a:spLocks noGrp="1"/>
          </p:cNvSpPr>
          <p:nvPr>
            <p:ph type="ftr" sz="quarter" idx="11"/>
          </p:nvPr>
        </p:nvSpPr>
        <p:spPr/>
        <p:txBody>
          <a:bodyPr/>
          <a:lstStyle/>
          <a:p>
            <a:r>
              <a:rPr lang="en-US"/>
              <a:t>DGB 4/2015</a:t>
            </a:r>
          </a:p>
        </p:txBody>
      </p:sp>
      <p:sp>
        <p:nvSpPr>
          <p:cNvPr id="5" name="Slide Number Placeholder 4"/>
          <p:cNvSpPr>
            <a:spLocks noGrp="1"/>
          </p:cNvSpPr>
          <p:nvPr>
            <p:ph type="sldNum" sz="quarter" idx="12"/>
          </p:nvPr>
        </p:nvSpPr>
        <p:spPr/>
        <p:txBody>
          <a:bodyPr/>
          <a:lstStyle/>
          <a:p>
            <a:fld id="{B94A0634-974A-46A7-B268-05D2A189DA49}" type="slidenum">
              <a:rPr lang="en-US" smtClean="0"/>
              <a:t>22</a:t>
            </a:fld>
            <a:endParaRPr lang="en-US"/>
          </a:p>
        </p:txBody>
      </p:sp>
      <p:cxnSp>
        <p:nvCxnSpPr>
          <p:cNvPr id="8" name="Straight Arrow Connector 7"/>
          <p:cNvCxnSpPr/>
          <p:nvPr/>
        </p:nvCxnSpPr>
        <p:spPr>
          <a:xfrm flipV="1">
            <a:off x="1676400" y="5235499"/>
            <a:ext cx="5763491" cy="31806"/>
          </a:xfrm>
          <a:prstGeom prst="straightConnector1">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676400" y="2127984"/>
            <a:ext cx="48491" cy="31933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9826" y="2072025"/>
            <a:ext cx="738664" cy="2882919"/>
          </a:xfrm>
          <a:prstGeom prst="rect">
            <a:avLst/>
          </a:prstGeom>
          <a:noFill/>
          <a:ln>
            <a:solidFill>
              <a:schemeClr val="accent3">
                <a:lumMod val="75000"/>
              </a:schemeClr>
            </a:solidFill>
          </a:ln>
        </p:spPr>
        <p:txBody>
          <a:bodyPr vert="vert270" wrap="square" rtlCol="0">
            <a:spAutoFit/>
          </a:bodyPr>
          <a:lstStyle/>
          <a:p>
            <a:r>
              <a:rPr lang="en-US" b="1" dirty="0">
                <a:solidFill>
                  <a:schemeClr val="accent3">
                    <a:lumMod val="75000"/>
                  </a:schemeClr>
                </a:solidFill>
              </a:rPr>
              <a:t>Inconvenience Threshold</a:t>
            </a:r>
          </a:p>
          <a:p>
            <a:r>
              <a:rPr lang="en-US" b="1" dirty="0">
                <a:solidFill>
                  <a:schemeClr val="accent3">
                    <a:lumMod val="75000"/>
                  </a:schemeClr>
                </a:solidFill>
              </a:rPr>
              <a:t>Miles       Feet         Inches</a:t>
            </a:r>
          </a:p>
        </p:txBody>
      </p:sp>
      <p:sp>
        <p:nvSpPr>
          <p:cNvPr id="12" name="TextBox 11"/>
          <p:cNvSpPr txBox="1"/>
          <p:nvPr/>
        </p:nvSpPr>
        <p:spPr>
          <a:xfrm>
            <a:off x="7811603" y="1967230"/>
            <a:ext cx="461665" cy="3300075"/>
          </a:xfrm>
          <a:prstGeom prst="rect">
            <a:avLst/>
          </a:prstGeom>
          <a:noFill/>
        </p:spPr>
        <p:txBody>
          <a:bodyPr vert="vert" wrap="square" rtlCol="0">
            <a:spAutoFit/>
          </a:bodyPr>
          <a:lstStyle/>
          <a:p>
            <a:r>
              <a:rPr lang="en-US" b="1" dirty="0">
                <a:solidFill>
                  <a:srgbClr val="FF0000"/>
                </a:solidFill>
              </a:rPr>
              <a:t>Half-Life of Information Value</a:t>
            </a:r>
          </a:p>
        </p:txBody>
      </p:sp>
      <p:cxnSp>
        <p:nvCxnSpPr>
          <p:cNvPr id="19" name="Straight Arrow Connector 18"/>
          <p:cNvCxnSpPr/>
          <p:nvPr/>
        </p:nvCxnSpPr>
        <p:spPr>
          <a:xfrm flipH="1" flipV="1">
            <a:off x="7391400" y="2042164"/>
            <a:ext cx="48491" cy="319333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Arc 29"/>
          <p:cNvSpPr/>
          <p:nvPr/>
        </p:nvSpPr>
        <p:spPr>
          <a:xfrm rot="404074">
            <a:off x="80377" y="2736547"/>
            <a:ext cx="7010400" cy="2989511"/>
          </a:xfrm>
          <a:prstGeom prst="arc">
            <a:avLst>
              <a:gd name="adj1" fmla="val 13085924"/>
              <a:gd name="adj2" fmla="val 21379449"/>
            </a:avLst>
          </a:prstGeom>
          <a:ln w="76200">
            <a:solidFill>
              <a:srgbClr val="FF0000"/>
            </a:solidFill>
            <a:headEnd type="none" w="med" len="med"/>
            <a:tailEnd type="arrow" w="med" len="med"/>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7891323">
            <a:off x="1015054" y="534645"/>
            <a:ext cx="7010400" cy="2989511"/>
          </a:xfrm>
          <a:prstGeom prst="arc">
            <a:avLst>
              <a:gd name="adj1" fmla="val 14179920"/>
              <a:gd name="adj2" fmla="val 21002123"/>
            </a:avLst>
          </a:prstGeom>
          <a:ln w="76200">
            <a:solidFill>
              <a:schemeClr val="accent3">
                <a:lumMod val="75000"/>
              </a:schemeClr>
            </a:solidFill>
            <a:headEnd type="arrow" w="med" len="med"/>
            <a:tailEnd type="none" w="med" len="med"/>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p:cNvSpPr/>
          <p:nvPr/>
        </p:nvSpPr>
        <p:spPr>
          <a:xfrm>
            <a:off x="2186995" y="5278356"/>
            <a:ext cx="5153891" cy="11098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Wired	Web	Mobility	</a:t>
            </a:r>
            <a:r>
              <a:rPr lang="en-US" dirty="0" err="1"/>
              <a:t>IoT</a:t>
            </a:r>
            <a:endParaRPr lang="en-US" dirty="0"/>
          </a:p>
        </p:txBody>
      </p:sp>
    </p:spTree>
    <p:extLst>
      <p:ext uri="{BB962C8B-B14F-4D97-AF65-F5344CB8AC3E}">
        <p14:creationId xmlns:p14="http://schemas.microsoft.com/office/powerpoint/2010/main" val="401397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1362075"/>
          </a:xfrm>
        </p:spPr>
        <p:txBody>
          <a:bodyPr/>
          <a:lstStyle/>
          <a:p>
            <a:pPr algn="ctr"/>
            <a:r>
              <a:rPr lang="en-US" dirty="0"/>
              <a:t>Why should we care?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23</a:t>
            </a:fld>
            <a:endParaRPr lang="en-US"/>
          </a:p>
        </p:txBody>
      </p:sp>
    </p:spTree>
    <p:extLst>
      <p:ext uri="{BB962C8B-B14F-4D97-AF65-F5344CB8AC3E}">
        <p14:creationId xmlns:p14="http://schemas.microsoft.com/office/powerpoint/2010/main" val="188029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The data economy demands a new approach to antitru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23925"/>
            <a:ext cx="381000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8647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654" y="1219200"/>
            <a:ext cx="7733772"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758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032" y="762000"/>
            <a:ext cx="5400368" cy="558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841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362075"/>
          </a:xfrm>
        </p:spPr>
        <p:txBody>
          <a:bodyPr>
            <a:normAutofit fontScale="90000"/>
          </a:bodyPr>
          <a:lstStyle/>
          <a:p>
            <a:pPr algn="ctr"/>
            <a:br>
              <a:rPr lang="en-US" dirty="0"/>
            </a:br>
            <a:r>
              <a:rPr lang="en-US" dirty="0"/>
              <a:t>What’s Different?</a:t>
            </a:r>
            <a:br>
              <a:rPr lang="en-US" dirty="0"/>
            </a:br>
            <a:br>
              <a:rPr lang="en-US" dirty="0"/>
            </a:br>
            <a:r>
              <a:rPr lang="en-US" dirty="0"/>
              <a:t>What! - Data</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27</a:t>
            </a:fld>
            <a:endParaRPr lang="en-US"/>
          </a:p>
        </p:txBody>
      </p:sp>
    </p:spTree>
    <p:extLst>
      <p:ext uri="{BB962C8B-B14F-4D97-AF65-F5344CB8AC3E}">
        <p14:creationId xmlns:p14="http://schemas.microsoft.com/office/powerpoint/2010/main" val="250489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997" y="857250"/>
            <a:ext cx="7401359" cy="857250"/>
          </a:xfrm>
        </p:spPr>
        <p:txBody>
          <a:bodyPr>
            <a:normAutofit fontScale="90000"/>
          </a:bodyPr>
          <a:lstStyle/>
          <a:p>
            <a:pPr algn="ctr"/>
            <a:r>
              <a:rPr lang="en-US" sz="2700" b="1" dirty="0">
                <a:solidFill>
                  <a:srgbClr val="002060"/>
                </a:solidFill>
              </a:rPr>
              <a:t>Some Things That Make a Difference</a:t>
            </a:r>
            <a:br>
              <a:rPr lang="en-US" sz="2700" b="1" dirty="0">
                <a:solidFill>
                  <a:srgbClr val="002060"/>
                </a:solidFill>
              </a:rPr>
            </a:br>
            <a:r>
              <a:rPr lang="en-US" sz="2700" b="1" dirty="0">
                <a:solidFill>
                  <a:srgbClr val="002060"/>
                </a:solidFill>
              </a:rPr>
              <a:t>Networking</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28</a:t>
            </a:fld>
            <a:endParaRPr lang="en-US">
              <a:solidFill>
                <a:prstClr val="black">
                  <a:tint val="75000"/>
                </a:prstClr>
              </a:solidFill>
            </a:endParaRPr>
          </a:p>
        </p:txBody>
      </p:sp>
      <p:graphicFrame>
        <p:nvGraphicFramePr>
          <p:cNvPr id="9" name="Table 8"/>
          <p:cNvGraphicFramePr>
            <a:graphicFrameLocks noGrp="1"/>
          </p:cNvGraphicFramePr>
          <p:nvPr>
            <p:extLst/>
          </p:nvPr>
        </p:nvGraphicFramePr>
        <p:xfrm>
          <a:off x="1314451" y="1714500"/>
          <a:ext cx="6558954" cy="4560570"/>
        </p:xfrm>
        <a:graphic>
          <a:graphicData uri="http://schemas.openxmlformats.org/drawingml/2006/table">
            <a:tbl>
              <a:tblPr firstRow="1" bandRow="1">
                <a:tableStyleId>{5C22544A-7EE6-4342-B048-85BDC9FD1C3A}</a:tableStyleId>
              </a:tblPr>
              <a:tblGrid>
                <a:gridCol w="1938817">
                  <a:extLst>
                    <a:ext uri="{9D8B030D-6E8A-4147-A177-3AD203B41FA5}">
                      <a16:colId xmlns:a16="http://schemas.microsoft.com/office/drawing/2014/main" val="20000"/>
                    </a:ext>
                  </a:extLst>
                </a:gridCol>
                <a:gridCol w="1510444">
                  <a:extLst>
                    <a:ext uri="{9D8B030D-6E8A-4147-A177-3AD203B41FA5}">
                      <a16:colId xmlns:a16="http://schemas.microsoft.com/office/drawing/2014/main" val="20001"/>
                    </a:ext>
                  </a:extLst>
                </a:gridCol>
                <a:gridCol w="1441788">
                  <a:extLst>
                    <a:ext uri="{9D8B030D-6E8A-4147-A177-3AD203B41FA5}">
                      <a16:colId xmlns:a16="http://schemas.microsoft.com/office/drawing/2014/main" val="20002"/>
                    </a:ext>
                  </a:extLst>
                </a:gridCol>
                <a:gridCol w="1667905">
                  <a:extLst>
                    <a:ext uri="{9D8B030D-6E8A-4147-A177-3AD203B41FA5}">
                      <a16:colId xmlns:a16="http://schemas.microsoft.com/office/drawing/2014/main" val="20003"/>
                    </a:ext>
                  </a:extLst>
                </a:gridCol>
              </a:tblGrid>
              <a:tr h="278130">
                <a:tc>
                  <a:txBody>
                    <a:bodyPr/>
                    <a:lstStyle/>
                    <a:p>
                      <a:pPr algn="ctr"/>
                      <a:r>
                        <a:rPr lang="en-US" sz="1400" dirty="0"/>
                        <a:t>Change </a:t>
                      </a:r>
                    </a:p>
                  </a:txBody>
                  <a:tcPr marL="51435" marR="51435" marT="34290" marB="34290"/>
                </a:tc>
                <a:tc>
                  <a:txBody>
                    <a:bodyPr/>
                    <a:lstStyle/>
                    <a:p>
                      <a:pPr algn="ctr"/>
                      <a:r>
                        <a:rPr lang="en-US" sz="1400" dirty="0"/>
                        <a:t>Classical</a:t>
                      </a:r>
                    </a:p>
                  </a:txBody>
                  <a:tcPr marL="51435" marR="51435" marT="34290" marB="34290"/>
                </a:tc>
                <a:tc>
                  <a:txBody>
                    <a:bodyPr/>
                    <a:lstStyle/>
                    <a:p>
                      <a:pPr algn="ctr"/>
                      <a:r>
                        <a:rPr lang="en-US" sz="1400" dirty="0"/>
                        <a:t>Big Data</a:t>
                      </a:r>
                    </a:p>
                  </a:txBody>
                  <a:tcPr marL="51435" marR="51435" marT="34290" marB="34290"/>
                </a:tc>
                <a:tc>
                  <a:txBody>
                    <a:bodyPr/>
                    <a:lstStyle/>
                    <a:p>
                      <a:pPr algn="ctr"/>
                      <a:r>
                        <a:rPr lang="en-US" sz="1400" dirty="0"/>
                        <a:t>Example</a:t>
                      </a:r>
                    </a:p>
                  </a:txBody>
                  <a:tcPr marL="51435" marR="51435" marT="34290" marB="34290"/>
                </a:tc>
                <a:extLst>
                  <a:ext uri="{0D108BD9-81ED-4DB2-BD59-A6C34878D82A}">
                    <a16:rowId xmlns:a16="http://schemas.microsoft.com/office/drawing/2014/main" val="10000"/>
                  </a:ext>
                </a:extLst>
              </a:tr>
              <a:tr h="388620">
                <a:tc>
                  <a:txBody>
                    <a:bodyPr/>
                    <a:lstStyle/>
                    <a:p>
                      <a:r>
                        <a:rPr lang="en-US" sz="1100" b="1" dirty="0"/>
                        <a:t>Latency</a:t>
                      </a:r>
                    </a:p>
                  </a:txBody>
                  <a:tcPr marL="51435" marR="51435" marT="34290" marB="34290"/>
                </a:tc>
                <a:tc>
                  <a:txBody>
                    <a:bodyPr/>
                    <a:lstStyle/>
                    <a:p>
                      <a:r>
                        <a:rPr lang="en-US" sz="1100" b="1" dirty="0"/>
                        <a:t>Transactional or Aggregate</a:t>
                      </a:r>
                    </a:p>
                  </a:txBody>
                  <a:tcPr marL="51435" marR="51435" marT="34290" marB="34290"/>
                </a:tc>
                <a:tc>
                  <a:txBody>
                    <a:bodyPr/>
                    <a:lstStyle/>
                    <a:p>
                      <a:r>
                        <a:rPr lang="en-US" sz="1100" b="1" dirty="0"/>
                        <a:t>Ranges to real time stream</a:t>
                      </a:r>
                    </a:p>
                  </a:txBody>
                  <a:tcPr marL="51435" marR="51435" marT="34290" marB="34290"/>
                </a:tc>
                <a:tc>
                  <a:txBody>
                    <a:bodyPr/>
                    <a:lstStyle/>
                    <a:p>
                      <a:r>
                        <a:rPr lang="en-US" sz="1100" b="1" dirty="0"/>
                        <a:t>Web Transaction</a:t>
                      </a:r>
                      <a:r>
                        <a:rPr lang="en-US" sz="1100" b="1" baseline="0" dirty="0"/>
                        <a:t> vs Click Stream</a:t>
                      </a:r>
                      <a:endParaRPr lang="en-US" sz="1100" b="1" dirty="0"/>
                    </a:p>
                  </a:txBody>
                  <a:tcPr marL="51435" marR="51435" marT="34290" marB="34290"/>
                </a:tc>
                <a:extLst>
                  <a:ext uri="{0D108BD9-81ED-4DB2-BD59-A6C34878D82A}">
                    <a16:rowId xmlns:a16="http://schemas.microsoft.com/office/drawing/2014/main" val="10001"/>
                  </a:ext>
                </a:extLst>
              </a:tr>
              <a:tr h="278130">
                <a:tc>
                  <a:txBody>
                    <a:bodyPr/>
                    <a:lstStyle/>
                    <a:p>
                      <a:r>
                        <a:rPr lang="en-US" sz="1100" b="1" dirty="0"/>
                        <a:t>Volume</a:t>
                      </a:r>
                    </a:p>
                  </a:txBody>
                  <a:tcPr marL="51435" marR="51435" marT="34290" marB="34290"/>
                </a:tc>
                <a:tc>
                  <a:txBody>
                    <a:bodyPr/>
                    <a:lstStyle/>
                    <a:p>
                      <a:r>
                        <a:rPr lang="en-US" sz="1100" b="1" dirty="0"/>
                        <a:t>Large</a:t>
                      </a:r>
                    </a:p>
                  </a:txBody>
                  <a:tcPr marL="51435" marR="51435" marT="34290" marB="34290"/>
                </a:tc>
                <a:tc>
                  <a:txBody>
                    <a:bodyPr/>
                    <a:lstStyle/>
                    <a:p>
                      <a:r>
                        <a:rPr lang="en-US" sz="1100" b="1" dirty="0"/>
                        <a:t>Larger</a:t>
                      </a:r>
                    </a:p>
                  </a:txBody>
                  <a:tcPr marL="51435" marR="51435" marT="34290" marB="34290"/>
                </a:tc>
                <a:tc>
                  <a:txBody>
                    <a:bodyPr/>
                    <a:lstStyle/>
                    <a:p>
                      <a:r>
                        <a:rPr lang="en-US" sz="1100" b="1" dirty="0"/>
                        <a:t>Web Logs</a:t>
                      </a:r>
                    </a:p>
                  </a:txBody>
                  <a:tcPr marL="51435" marR="51435" marT="34290" marB="34290"/>
                </a:tc>
                <a:extLst>
                  <a:ext uri="{0D108BD9-81ED-4DB2-BD59-A6C34878D82A}">
                    <a16:rowId xmlns:a16="http://schemas.microsoft.com/office/drawing/2014/main" val="10002"/>
                  </a:ext>
                </a:extLst>
              </a:tr>
              <a:tr h="388620">
                <a:tc>
                  <a:txBody>
                    <a:bodyPr/>
                    <a:lstStyle/>
                    <a:p>
                      <a:r>
                        <a:rPr lang="en-US" sz="1100" b="1" dirty="0"/>
                        <a:t>Collection</a:t>
                      </a:r>
                    </a:p>
                  </a:txBody>
                  <a:tcPr marL="51435" marR="51435" marT="34290" marB="34290"/>
                </a:tc>
                <a:tc>
                  <a:txBody>
                    <a:bodyPr/>
                    <a:lstStyle/>
                    <a:p>
                      <a:r>
                        <a:rPr lang="en-US" sz="1100" b="1" dirty="0"/>
                        <a:t>Transactional or Long</a:t>
                      </a:r>
                    </a:p>
                  </a:txBody>
                  <a:tcPr marL="51435" marR="51435" marT="34290" marB="34290"/>
                </a:tc>
                <a:tc>
                  <a:txBody>
                    <a:bodyPr/>
                    <a:lstStyle/>
                    <a:p>
                      <a:r>
                        <a:rPr lang="en-US" sz="1100" b="1" dirty="0"/>
                        <a:t>Often very distributed with collectors</a:t>
                      </a:r>
                    </a:p>
                  </a:txBody>
                  <a:tcPr marL="51435" marR="51435" marT="34290" marB="34290"/>
                </a:tc>
                <a:tc>
                  <a:txBody>
                    <a:bodyPr/>
                    <a:lstStyle/>
                    <a:p>
                      <a:r>
                        <a:rPr lang="en-US" sz="1100" b="1" dirty="0"/>
                        <a:t>Location</a:t>
                      </a:r>
                    </a:p>
                  </a:txBody>
                  <a:tcPr marL="51435" marR="51435" marT="34290" marB="34290"/>
                </a:tc>
                <a:extLst>
                  <a:ext uri="{0D108BD9-81ED-4DB2-BD59-A6C34878D82A}">
                    <a16:rowId xmlns:a16="http://schemas.microsoft.com/office/drawing/2014/main" val="10003"/>
                  </a:ext>
                </a:extLst>
              </a:tr>
              <a:tr h="388620">
                <a:tc>
                  <a:txBody>
                    <a:bodyPr/>
                    <a:lstStyle/>
                    <a:p>
                      <a:r>
                        <a:rPr lang="en-US" sz="1100" b="1" dirty="0"/>
                        <a:t>LAN</a:t>
                      </a:r>
                    </a:p>
                  </a:txBody>
                  <a:tcPr marL="51435" marR="51435" marT="34290" marB="34290"/>
                </a:tc>
                <a:tc>
                  <a:txBody>
                    <a:bodyPr/>
                    <a:lstStyle/>
                    <a:p>
                      <a:r>
                        <a:rPr lang="en-US" sz="1100" b="1" dirty="0"/>
                        <a:t>Many</a:t>
                      </a:r>
                    </a:p>
                  </a:txBody>
                  <a:tcPr marL="51435" marR="51435" marT="34290" marB="34290"/>
                </a:tc>
                <a:tc>
                  <a:txBody>
                    <a:bodyPr/>
                    <a:lstStyle/>
                    <a:p>
                      <a:r>
                        <a:rPr lang="en-US" sz="1100" b="1" dirty="0"/>
                        <a:t>IoT, </a:t>
                      </a:r>
                      <a:r>
                        <a:rPr lang="en-US" sz="1100" b="1" dirty="0" err="1"/>
                        <a:t>Wifi</a:t>
                      </a:r>
                      <a:r>
                        <a:rPr lang="en-US" sz="1100" b="1" dirty="0"/>
                        <a:t>/</a:t>
                      </a:r>
                      <a:r>
                        <a:rPr lang="en-US" sz="1100" b="1" dirty="0" err="1"/>
                        <a:t>zigbe</a:t>
                      </a:r>
                      <a:r>
                        <a:rPr lang="en-US" sz="1100" b="1" dirty="0"/>
                        <a:t>, many others.</a:t>
                      </a:r>
                    </a:p>
                  </a:txBody>
                  <a:tcPr marL="51435" marR="51435" marT="34290" marB="34290"/>
                </a:tc>
                <a:tc>
                  <a:txBody>
                    <a:bodyPr/>
                    <a:lstStyle/>
                    <a:p>
                      <a:r>
                        <a:rPr lang="en-US" sz="1100" b="1" dirty="0"/>
                        <a:t>Ad hoc for first responders</a:t>
                      </a:r>
                    </a:p>
                  </a:txBody>
                  <a:tcPr marL="51435" marR="51435" marT="34290" marB="34290"/>
                </a:tc>
                <a:extLst>
                  <a:ext uri="{0D108BD9-81ED-4DB2-BD59-A6C34878D82A}">
                    <a16:rowId xmlns:a16="http://schemas.microsoft.com/office/drawing/2014/main" val="10004"/>
                  </a:ext>
                </a:extLst>
              </a:tr>
              <a:tr h="548640">
                <a:tc>
                  <a:txBody>
                    <a:bodyPr/>
                    <a:lstStyle/>
                    <a:p>
                      <a:r>
                        <a:rPr lang="en-US" sz="1100" b="1" dirty="0"/>
                        <a:t>Fog/Edge</a:t>
                      </a:r>
                    </a:p>
                  </a:txBody>
                  <a:tcPr marL="51435" marR="51435" marT="34290" marB="34290"/>
                </a:tc>
                <a:tc>
                  <a:txBody>
                    <a:bodyPr/>
                    <a:lstStyle/>
                    <a:p>
                      <a:r>
                        <a:rPr lang="en-US" sz="1100" b="1" dirty="0"/>
                        <a:t>Rare</a:t>
                      </a:r>
                    </a:p>
                  </a:txBody>
                  <a:tcPr marL="51435" marR="51435" marT="34290" marB="34290"/>
                </a:tc>
                <a:tc>
                  <a:txBody>
                    <a:bodyPr/>
                    <a:lstStyle/>
                    <a:p>
                      <a:r>
                        <a:rPr lang="en-US" sz="1100" b="1" dirty="0"/>
                        <a:t>Increasingly necessary due to RT</a:t>
                      </a:r>
                    </a:p>
                  </a:txBody>
                  <a:tcPr marL="51435" marR="51435" marT="34290" marB="34290"/>
                </a:tc>
                <a:tc>
                  <a:txBody>
                    <a:bodyPr/>
                    <a:lstStyle/>
                    <a:p>
                      <a:r>
                        <a:rPr lang="en-US" sz="1100" b="1" dirty="0"/>
                        <a:t>Vessels at sea</a:t>
                      </a:r>
                    </a:p>
                  </a:txBody>
                  <a:tcPr marL="51435" marR="51435" marT="34290" marB="34290"/>
                </a:tc>
                <a:extLst>
                  <a:ext uri="{0D108BD9-81ED-4DB2-BD59-A6C34878D82A}">
                    <a16:rowId xmlns:a16="http://schemas.microsoft.com/office/drawing/2014/main" val="10005"/>
                  </a:ext>
                </a:extLst>
              </a:tr>
              <a:tr h="548640">
                <a:tc>
                  <a:txBody>
                    <a:bodyPr/>
                    <a:lstStyle/>
                    <a:p>
                      <a:r>
                        <a:rPr lang="en-US" sz="1100" b="1" dirty="0"/>
                        <a:t>Sources of Data</a:t>
                      </a:r>
                    </a:p>
                  </a:txBody>
                  <a:tcPr marL="51435" marR="51435" marT="34290" marB="34290"/>
                </a:tc>
                <a:tc>
                  <a:txBody>
                    <a:bodyPr/>
                    <a:lstStyle/>
                    <a:p>
                      <a:r>
                        <a:rPr lang="en-US" sz="1100" b="1" dirty="0"/>
                        <a:t>Operational, Organic</a:t>
                      </a:r>
                    </a:p>
                  </a:txBody>
                  <a:tcPr marL="51435" marR="51435" marT="34290" marB="34290"/>
                </a:tc>
                <a:tc>
                  <a:txBody>
                    <a:bodyPr/>
                    <a:lstStyle/>
                    <a:p>
                      <a:r>
                        <a:rPr lang="en-US" sz="1100" b="1" dirty="0"/>
                        <a:t>Operational + Crowd</a:t>
                      </a:r>
                      <a:r>
                        <a:rPr lang="en-US" sz="1100" b="1" baseline="0" dirty="0"/>
                        <a:t> + Sensors + IoT + Manufactured</a:t>
                      </a:r>
                      <a:endParaRPr lang="en-US" sz="1100" b="1" dirty="0"/>
                    </a:p>
                  </a:txBody>
                  <a:tcPr marL="51435" marR="51435" marT="34290" marB="34290"/>
                </a:tc>
                <a:tc>
                  <a:txBody>
                    <a:bodyPr/>
                    <a:lstStyle/>
                    <a:p>
                      <a:endParaRPr lang="en-US" sz="1100" b="1" dirty="0"/>
                    </a:p>
                  </a:txBody>
                  <a:tcPr marL="51435" marR="51435" marT="34290" marB="34290"/>
                </a:tc>
                <a:extLst>
                  <a:ext uri="{0D108BD9-81ED-4DB2-BD59-A6C34878D82A}">
                    <a16:rowId xmlns:a16="http://schemas.microsoft.com/office/drawing/2014/main" val="10006"/>
                  </a:ext>
                </a:extLst>
              </a:tr>
              <a:tr h="708660">
                <a:tc>
                  <a:txBody>
                    <a:bodyPr/>
                    <a:lstStyle/>
                    <a:p>
                      <a:r>
                        <a:rPr lang="en-US" sz="1100" b="1" dirty="0"/>
                        <a:t>Data Integration @ Scale</a:t>
                      </a:r>
                    </a:p>
                  </a:txBody>
                  <a:tcPr marL="51435" marR="51435" marT="34290" marB="34290"/>
                </a:tc>
                <a:tc>
                  <a:txBody>
                    <a:bodyPr/>
                    <a:lstStyle/>
                    <a:p>
                      <a:r>
                        <a:rPr lang="en-US" sz="1100" b="1" dirty="0"/>
                        <a:t>Hard, Join, Structured</a:t>
                      </a:r>
                    </a:p>
                    <a:p>
                      <a:endParaRPr lang="en-US" sz="1100" b="1" dirty="0"/>
                    </a:p>
                  </a:txBody>
                  <a:tcPr marL="51435" marR="51435" marT="34290" marB="34290"/>
                </a:tc>
                <a:tc>
                  <a:txBody>
                    <a:bodyPr/>
                    <a:lstStyle/>
                    <a:p>
                      <a:r>
                        <a:rPr lang="en-US" sz="1100" b="1" dirty="0"/>
                        <a:t>Structured &amp; Unstructured, Large Scale, Still not easy</a:t>
                      </a:r>
                    </a:p>
                    <a:p>
                      <a:endParaRPr lang="en-US" sz="1100" b="1" dirty="0"/>
                    </a:p>
                  </a:txBody>
                  <a:tcPr marL="51435" marR="51435" marT="34290" marB="34290"/>
                </a:tc>
                <a:tc>
                  <a:txBody>
                    <a:bodyPr/>
                    <a:lstStyle/>
                    <a:p>
                      <a:endParaRPr lang="en-US" sz="1100" b="1" dirty="0"/>
                    </a:p>
                  </a:txBody>
                  <a:tcPr marL="51435" marR="51435" marT="34290" marB="34290"/>
                </a:tc>
                <a:extLst>
                  <a:ext uri="{0D108BD9-81ED-4DB2-BD59-A6C34878D82A}">
                    <a16:rowId xmlns:a16="http://schemas.microsoft.com/office/drawing/2014/main" val="10007"/>
                  </a:ext>
                </a:extLst>
              </a:tr>
              <a:tr h="548640">
                <a:tc>
                  <a:txBody>
                    <a:bodyPr/>
                    <a:lstStyle/>
                    <a:p>
                      <a:r>
                        <a:rPr lang="en-US" sz="1100" b="1" dirty="0"/>
                        <a:t>Streaming Data</a:t>
                      </a:r>
                    </a:p>
                  </a:txBody>
                  <a:tcPr marL="51435" marR="51435" marT="34290" marB="34290"/>
                </a:tc>
                <a:tc>
                  <a:txBody>
                    <a:bodyPr/>
                    <a:lstStyle/>
                    <a:p>
                      <a:r>
                        <a:rPr lang="en-US" sz="1100" b="1" dirty="0"/>
                        <a:t>Possible, using ad-hoc communication networking</a:t>
                      </a:r>
                    </a:p>
                  </a:txBody>
                  <a:tcPr marL="51435" marR="51435" marT="34290" marB="34290"/>
                </a:tc>
                <a:tc>
                  <a:txBody>
                    <a:bodyPr/>
                    <a:lstStyle/>
                    <a:p>
                      <a:r>
                        <a:rPr lang="en-US" sz="1100" b="1" dirty="0"/>
                        <a:t>Common, and with IoT to become much more common</a:t>
                      </a:r>
                    </a:p>
                  </a:txBody>
                  <a:tcPr marL="51435" marR="51435" marT="34290" marB="34290"/>
                </a:tc>
                <a:tc>
                  <a:txBody>
                    <a:bodyPr/>
                    <a:lstStyle/>
                    <a:p>
                      <a:r>
                        <a:rPr lang="en-US" sz="1100" b="1" dirty="0"/>
                        <a:t>IoT, High Freq Trading, Medical, etc.</a:t>
                      </a:r>
                    </a:p>
                  </a:txBody>
                  <a:tcPr marL="51435" marR="51435" marT="34290" marB="34290"/>
                </a:tc>
                <a:extLst>
                  <a:ext uri="{0D108BD9-81ED-4DB2-BD59-A6C34878D82A}">
                    <a16:rowId xmlns:a16="http://schemas.microsoft.com/office/drawing/2014/main" val="232159466"/>
                  </a:ext>
                </a:extLst>
              </a:tr>
            </a:tbl>
          </a:graphicData>
        </a:graphic>
      </p:graphicFrame>
    </p:spTree>
    <p:extLst>
      <p:ext uri="{BB962C8B-B14F-4D97-AF65-F5344CB8AC3E}">
        <p14:creationId xmlns:p14="http://schemas.microsoft.com/office/powerpoint/2010/main" val="2879405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1143000"/>
          </a:xfrm>
        </p:spPr>
        <p:txBody>
          <a:bodyPr>
            <a:normAutofit fontScale="90000"/>
          </a:bodyPr>
          <a:lstStyle/>
          <a:p>
            <a:pPr algn="ctr"/>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DATA</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29</a:t>
            </a:fld>
            <a:endParaRPr lang="en-US">
              <a:solidFill>
                <a:prstClr val="black">
                  <a:tint val="75000"/>
                </a:prstClr>
              </a:solidFill>
            </a:endParaRPr>
          </a:p>
        </p:txBody>
      </p:sp>
      <p:graphicFrame>
        <p:nvGraphicFramePr>
          <p:cNvPr id="9" name="Table 8"/>
          <p:cNvGraphicFramePr>
            <a:graphicFrameLocks noGrp="1"/>
          </p:cNvGraphicFramePr>
          <p:nvPr>
            <p:extLst/>
          </p:nvPr>
        </p:nvGraphicFramePr>
        <p:xfrm>
          <a:off x="228600" y="1143000"/>
          <a:ext cx="8745271" cy="5435600"/>
        </p:xfrm>
        <a:graphic>
          <a:graphicData uri="http://schemas.openxmlformats.org/drawingml/2006/table">
            <a:tbl>
              <a:tblPr firstRow="1" bandRow="1">
                <a:tableStyleId>{5C22544A-7EE6-4342-B048-85BDC9FD1C3A}</a:tableStyleId>
              </a:tblPr>
              <a:tblGrid>
                <a:gridCol w="2585089">
                  <a:extLst>
                    <a:ext uri="{9D8B030D-6E8A-4147-A177-3AD203B41FA5}">
                      <a16:colId xmlns:a16="http://schemas.microsoft.com/office/drawing/2014/main" val="20000"/>
                    </a:ext>
                  </a:extLst>
                </a:gridCol>
                <a:gridCol w="2013925">
                  <a:extLst>
                    <a:ext uri="{9D8B030D-6E8A-4147-A177-3AD203B41FA5}">
                      <a16:colId xmlns:a16="http://schemas.microsoft.com/office/drawing/2014/main" val="20001"/>
                    </a:ext>
                  </a:extLst>
                </a:gridCol>
                <a:gridCol w="1922384">
                  <a:extLst>
                    <a:ext uri="{9D8B030D-6E8A-4147-A177-3AD203B41FA5}">
                      <a16:colId xmlns:a16="http://schemas.microsoft.com/office/drawing/2014/main" val="20002"/>
                    </a:ext>
                  </a:extLst>
                </a:gridCol>
                <a:gridCol w="2223873">
                  <a:extLst>
                    <a:ext uri="{9D8B030D-6E8A-4147-A177-3AD203B41FA5}">
                      <a16:colId xmlns:a16="http://schemas.microsoft.com/office/drawing/2014/main" val="20003"/>
                    </a:ext>
                  </a:extLst>
                </a:gridCol>
              </a:tblGrid>
              <a:tr h="370840">
                <a:tc>
                  <a:txBody>
                    <a:bodyPr/>
                    <a:lstStyle/>
                    <a:p>
                      <a:pPr algn="ctr"/>
                      <a:r>
                        <a:rPr lang="en-US" dirty="0"/>
                        <a:t>Change </a:t>
                      </a:r>
                    </a:p>
                  </a:txBody>
                  <a:tcPr marL="68580" marR="68580"/>
                </a:tc>
                <a:tc>
                  <a:txBody>
                    <a:bodyPr/>
                    <a:lstStyle/>
                    <a:p>
                      <a:pPr algn="ctr"/>
                      <a:r>
                        <a:rPr lang="en-US" dirty="0"/>
                        <a:t>Classical</a:t>
                      </a:r>
                    </a:p>
                  </a:txBody>
                  <a:tcPr marL="68580" marR="68580"/>
                </a:tc>
                <a:tc>
                  <a:txBody>
                    <a:bodyPr/>
                    <a:lstStyle/>
                    <a:p>
                      <a:pPr algn="ctr"/>
                      <a:r>
                        <a:rPr lang="en-US" dirty="0"/>
                        <a:t>Big Data</a:t>
                      </a:r>
                    </a:p>
                  </a:txBody>
                  <a:tcPr marL="68580" marR="68580"/>
                </a:tc>
                <a:tc>
                  <a:txBody>
                    <a:bodyPr/>
                    <a:lstStyle/>
                    <a:p>
                      <a:pPr algn="ctr"/>
                      <a:r>
                        <a:rPr lang="en-US" dirty="0"/>
                        <a:t>Example</a:t>
                      </a:r>
                    </a:p>
                  </a:txBody>
                  <a:tcPr marL="68580" marR="68580"/>
                </a:tc>
                <a:extLst>
                  <a:ext uri="{0D108BD9-81ED-4DB2-BD59-A6C34878D82A}">
                    <a16:rowId xmlns:a16="http://schemas.microsoft.com/office/drawing/2014/main" val="10000"/>
                  </a:ext>
                </a:extLst>
              </a:tr>
              <a:tr h="370840">
                <a:tc>
                  <a:txBody>
                    <a:bodyPr/>
                    <a:lstStyle/>
                    <a:p>
                      <a:r>
                        <a:rPr lang="en-US" sz="1400" b="1" dirty="0"/>
                        <a:t>Granularity</a:t>
                      </a:r>
                    </a:p>
                  </a:txBody>
                  <a:tcPr marL="68580" marR="68580"/>
                </a:tc>
                <a:tc>
                  <a:txBody>
                    <a:bodyPr/>
                    <a:lstStyle/>
                    <a:p>
                      <a:r>
                        <a:rPr lang="en-US" sz="1400" b="1" dirty="0"/>
                        <a:t>Transactional or Aggregate</a:t>
                      </a:r>
                    </a:p>
                  </a:txBody>
                  <a:tcPr marL="68580" marR="68580"/>
                </a:tc>
                <a:tc>
                  <a:txBody>
                    <a:bodyPr/>
                    <a:lstStyle/>
                    <a:p>
                      <a:r>
                        <a:rPr lang="en-US" sz="1400" b="1" dirty="0"/>
                        <a:t>Elementary, Personalized</a:t>
                      </a:r>
                    </a:p>
                  </a:txBody>
                  <a:tcPr marL="68580" marR="68580"/>
                </a:tc>
                <a:tc>
                  <a:txBody>
                    <a:bodyPr/>
                    <a:lstStyle/>
                    <a:p>
                      <a:r>
                        <a:rPr lang="en-US" sz="1400" b="1" dirty="0"/>
                        <a:t>Web Transaction</a:t>
                      </a:r>
                      <a:r>
                        <a:rPr lang="en-US" sz="1400" b="1" baseline="0" dirty="0"/>
                        <a:t> vs Click Stream</a:t>
                      </a:r>
                      <a:endParaRPr lang="en-US" sz="1400" b="1" dirty="0"/>
                    </a:p>
                  </a:txBody>
                  <a:tcPr marL="68580" marR="68580"/>
                </a:tc>
                <a:extLst>
                  <a:ext uri="{0D108BD9-81ED-4DB2-BD59-A6C34878D82A}">
                    <a16:rowId xmlns:a16="http://schemas.microsoft.com/office/drawing/2014/main" val="10001"/>
                  </a:ext>
                </a:extLst>
              </a:tr>
              <a:tr h="370840">
                <a:tc>
                  <a:txBody>
                    <a:bodyPr/>
                    <a:lstStyle/>
                    <a:p>
                      <a:r>
                        <a:rPr lang="en-US" sz="1400" b="1" dirty="0"/>
                        <a:t>Signal Strength</a:t>
                      </a:r>
                    </a:p>
                  </a:txBody>
                  <a:tcPr marL="68580" marR="68580"/>
                </a:tc>
                <a:tc>
                  <a:txBody>
                    <a:bodyPr/>
                    <a:lstStyle/>
                    <a:p>
                      <a:r>
                        <a:rPr lang="en-US" sz="1400" b="1" dirty="0"/>
                        <a:t>Strong</a:t>
                      </a:r>
                    </a:p>
                  </a:txBody>
                  <a:tcPr marL="68580" marR="68580"/>
                </a:tc>
                <a:tc>
                  <a:txBody>
                    <a:bodyPr/>
                    <a:lstStyle/>
                    <a:p>
                      <a:r>
                        <a:rPr lang="el-GR" sz="1400" b="1" dirty="0"/>
                        <a:t>Σ</a:t>
                      </a:r>
                      <a:r>
                        <a:rPr lang="en-US" sz="1400" b="1" dirty="0"/>
                        <a:t> Weak</a:t>
                      </a:r>
                    </a:p>
                  </a:txBody>
                  <a:tcPr marL="68580" marR="68580"/>
                </a:tc>
                <a:tc>
                  <a:txBody>
                    <a:bodyPr/>
                    <a:lstStyle/>
                    <a:p>
                      <a:r>
                        <a:rPr lang="en-US" sz="1400" b="1" dirty="0"/>
                        <a:t>Google Trends</a:t>
                      </a:r>
                    </a:p>
                  </a:txBody>
                  <a:tcPr marL="68580" marR="68580"/>
                </a:tc>
                <a:extLst>
                  <a:ext uri="{0D108BD9-81ED-4DB2-BD59-A6C34878D82A}">
                    <a16:rowId xmlns:a16="http://schemas.microsoft.com/office/drawing/2014/main" val="10002"/>
                  </a:ext>
                </a:extLst>
              </a:tr>
              <a:tr h="370840">
                <a:tc>
                  <a:txBody>
                    <a:bodyPr/>
                    <a:lstStyle/>
                    <a:p>
                      <a:r>
                        <a:rPr lang="en-US" sz="1400" b="1" dirty="0"/>
                        <a:t>Latency</a:t>
                      </a:r>
                    </a:p>
                  </a:txBody>
                  <a:tcPr marL="68580" marR="68580"/>
                </a:tc>
                <a:tc>
                  <a:txBody>
                    <a:bodyPr/>
                    <a:lstStyle/>
                    <a:p>
                      <a:r>
                        <a:rPr lang="en-US" sz="1400" b="1" dirty="0"/>
                        <a:t>Transactional or Long</a:t>
                      </a:r>
                    </a:p>
                  </a:txBody>
                  <a:tcPr marL="68580" marR="68580"/>
                </a:tc>
                <a:tc>
                  <a:txBody>
                    <a:bodyPr/>
                    <a:lstStyle/>
                    <a:p>
                      <a:r>
                        <a:rPr lang="en-US" sz="1400" b="1" dirty="0"/>
                        <a:t>Streams and Real time</a:t>
                      </a:r>
                    </a:p>
                  </a:txBody>
                  <a:tcPr marL="68580" marR="68580"/>
                </a:tc>
                <a:tc>
                  <a:txBody>
                    <a:bodyPr/>
                    <a:lstStyle/>
                    <a:p>
                      <a:r>
                        <a:rPr lang="en-US" sz="1400" b="1" dirty="0"/>
                        <a:t>Location</a:t>
                      </a:r>
                    </a:p>
                  </a:txBody>
                  <a:tcPr marL="68580" marR="68580"/>
                </a:tc>
                <a:extLst>
                  <a:ext uri="{0D108BD9-81ED-4DB2-BD59-A6C34878D82A}">
                    <a16:rowId xmlns:a16="http://schemas.microsoft.com/office/drawing/2014/main" val="10003"/>
                  </a:ext>
                </a:extLst>
              </a:tr>
              <a:tr h="370840">
                <a:tc>
                  <a:txBody>
                    <a:bodyPr/>
                    <a:lstStyle/>
                    <a:p>
                      <a:r>
                        <a:rPr lang="en-US" sz="1400" b="1" dirty="0"/>
                        <a:t>Location</a:t>
                      </a:r>
                    </a:p>
                  </a:txBody>
                  <a:tcPr marL="68580" marR="68580"/>
                </a:tc>
                <a:tc>
                  <a:txBody>
                    <a:bodyPr/>
                    <a:lstStyle/>
                    <a:p>
                      <a:r>
                        <a:rPr lang="en-US" sz="1400" b="1" dirty="0"/>
                        <a:t>ZIP Code,</a:t>
                      </a:r>
                      <a:r>
                        <a:rPr lang="en-US" sz="1400" b="1" baseline="0" dirty="0"/>
                        <a:t> Area Code, </a:t>
                      </a:r>
                      <a:r>
                        <a:rPr lang="en-US" sz="1400" b="1" baseline="0" dirty="0" err="1"/>
                        <a:t>Nxx</a:t>
                      </a:r>
                      <a:r>
                        <a:rPr lang="en-US" sz="1400" b="1" baseline="0" dirty="0"/>
                        <a:t>, </a:t>
                      </a:r>
                      <a:endParaRPr lang="en-US" sz="1400" b="1" dirty="0"/>
                    </a:p>
                  </a:txBody>
                  <a:tcPr marL="68580" marR="68580"/>
                </a:tc>
                <a:tc>
                  <a:txBody>
                    <a:bodyPr/>
                    <a:lstStyle/>
                    <a:p>
                      <a:r>
                        <a:rPr lang="en-US" sz="1400" b="1" dirty="0"/>
                        <a:t>GPS, </a:t>
                      </a:r>
                      <a:r>
                        <a:rPr lang="en-US" sz="1400" b="1" dirty="0" err="1"/>
                        <a:t>Lat</a:t>
                      </a:r>
                      <a:r>
                        <a:rPr lang="en-US" sz="1400" b="1" dirty="0"/>
                        <a:t>/Long</a:t>
                      </a:r>
                    </a:p>
                  </a:txBody>
                  <a:tcPr marL="68580" marR="68580"/>
                </a:tc>
                <a:tc>
                  <a:txBody>
                    <a:bodyPr/>
                    <a:lstStyle/>
                    <a:p>
                      <a:r>
                        <a:rPr lang="en-US" sz="1400" b="1" dirty="0"/>
                        <a:t>Location</a:t>
                      </a:r>
                      <a:r>
                        <a:rPr lang="en-US" sz="1400" b="1" baseline="0" dirty="0"/>
                        <a:t> Based Systems</a:t>
                      </a:r>
                      <a:endParaRPr lang="en-US" sz="1400" b="1" dirty="0"/>
                    </a:p>
                  </a:txBody>
                  <a:tcPr marL="68580" marR="68580"/>
                </a:tc>
                <a:extLst>
                  <a:ext uri="{0D108BD9-81ED-4DB2-BD59-A6C34878D82A}">
                    <a16:rowId xmlns:a16="http://schemas.microsoft.com/office/drawing/2014/main" val="10004"/>
                  </a:ext>
                </a:extLst>
              </a:tr>
              <a:tr h="370840">
                <a:tc>
                  <a:txBody>
                    <a:bodyPr/>
                    <a:lstStyle/>
                    <a:p>
                      <a:r>
                        <a:rPr lang="en-US" sz="1400" b="1" dirty="0"/>
                        <a:t>Structure</a:t>
                      </a:r>
                    </a:p>
                  </a:txBody>
                  <a:tcPr marL="68580" marR="68580"/>
                </a:tc>
                <a:tc>
                  <a:txBody>
                    <a:bodyPr/>
                    <a:lstStyle/>
                    <a:p>
                      <a:r>
                        <a:rPr lang="en-US" sz="1400" b="1" dirty="0"/>
                        <a:t>Relational</a:t>
                      </a:r>
                    </a:p>
                  </a:txBody>
                  <a:tcPr marL="68580" marR="68580"/>
                </a:tc>
                <a:tc>
                  <a:txBody>
                    <a:bodyPr/>
                    <a:lstStyle/>
                    <a:p>
                      <a:r>
                        <a:rPr lang="en-US" sz="1400" b="1" dirty="0"/>
                        <a:t>Structured, </a:t>
                      </a:r>
                      <a:r>
                        <a:rPr lang="en-US" sz="1400" b="1" dirty="0" err="1"/>
                        <a:t>SemiStructured</a:t>
                      </a:r>
                      <a:r>
                        <a:rPr lang="en-US" sz="1400" b="1" dirty="0"/>
                        <a:t>, Unstructured, Graph</a:t>
                      </a:r>
                    </a:p>
                  </a:txBody>
                  <a:tcPr marL="68580" marR="68580"/>
                </a:tc>
                <a:tc>
                  <a:txBody>
                    <a:bodyPr/>
                    <a:lstStyle/>
                    <a:p>
                      <a:r>
                        <a:rPr lang="en-US" sz="1400" b="1" dirty="0"/>
                        <a:t>Social Networks, Speech + Video Mining</a:t>
                      </a:r>
                    </a:p>
                  </a:txBody>
                  <a:tcPr marL="68580" marR="68580"/>
                </a:tc>
                <a:extLst>
                  <a:ext uri="{0D108BD9-81ED-4DB2-BD59-A6C34878D82A}">
                    <a16:rowId xmlns:a16="http://schemas.microsoft.com/office/drawing/2014/main" val="10005"/>
                  </a:ext>
                </a:extLst>
              </a:tr>
              <a:tr h="370840">
                <a:tc>
                  <a:txBody>
                    <a:bodyPr/>
                    <a:lstStyle/>
                    <a:p>
                      <a:r>
                        <a:rPr lang="en-US" sz="1400" b="1" dirty="0"/>
                        <a:t>Sources of Data</a:t>
                      </a:r>
                    </a:p>
                  </a:txBody>
                  <a:tcPr marL="68580" marR="68580"/>
                </a:tc>
                <a:tc>
                  <a:txBody>
                    <a:bodyPr/>
                    <a:lstStyle/>
                    <a:p>
                      <a:r>
                        <a:rPr lang="en-US" sz="1400" b="1" dirty="0"/>
                        <a:t>Operational, Organic</a:t>
                      </a:r>
                    </a:p>
                  </a:txBody>
                  <a:tcPr marL="68580" marR="68580"/>
                </a:tc>
                <a:tc>
                  <a:txBody>
                    <a:bodyPr/>
                    <a:lstStyle/>
                    <a:p>
                      <a:r>
                        <a:rPr lang="en-US" sz="1400" b="1" dirty="0"/>
                        <a:t>Operational + Crowd</a:t>
                      </a:r>
                      <a:r>
                        <a:rPr lang="en-US" sz="1400" b="1" baseline="0" dirty="0"/>
                        <a:t> + Sensors + IoT + Manufactured</a:t>
                      </a:r>
                      <a:endParaRPr lang="en-US" sz="1400" b="1" dirty="0"/>
                    </a:p>
                  </a:txBody>
                  <a:tcPr marL="68580" marR="68580"/>
                </a:tc>
                <a:tc>
                  <a:txBody>
                    <a:bodyPr/>
                    <a:lstStyle/>
                    <a:p>
                      <a:r>
                        <a:rPr lang="en-US" sz="1400" b="1" dirty="0"/>
                        <a:t>Dallas Museum</a:t>
                      </a:r>
                      <a:r>
                        <a:rPr lang="en-US" sz="1400" b="1" baseline="0" dirty="0"/>
                        <a:t> of Art, </a:t>
                      </a:r>
                      <a:r>
                        <a:rPr lang="en-US" sz="1400" b="1" baseline="0" dirty="0" err="1"/>
                        <a:t>Fitbit</a:t>
                      </a:r>
                      <a:r>
                        <a:rPr lang="en-US" sz="1400" b="1" baseline="0" dirty="0"/>
                        <a:t>,</a:t>
                      </a:r>
                      <a:endParaRPr lang="en-US" sz="1400" b="1" dirty="0"/>
                    </a:p>
                  </a:txBody>
                  <a:tcPr marL="68580" marR="68580"/>
                </a:tc>
                <a:extLst>
                  <a:ext uri="{0D108BD9-81ED-4DB2-BD59-A6C34878D82A}">
                    <a16:rowId xmlns:a16="http://schemas.microsoft.com/office/drawing/2014/main" val="10006"/>
                  </a:ext>
                </a:extLst>
              </a:tr>
              <a:tr h="370840">
                <a:tc>
                  <a:txBody>
                    <a:bodyPr/>
                    <a:lstStyle/>
                    <a:p>
                      <a:r>
                        <a:rPr lang="en-US" sz="1400" b="1" dirty="0"/>
                        <a:t>Data Integration @ Scale</a:t>
                      </a:r>
                    </a:p>
                  </a:txBody>
                  <a:tcPr marL="68580" marR="68580"/>
                </a:tc>
                <a:tc>
                  <a:txBody>
                    <a:bodyPr/>
                    <a:lstStyle/>
                    <a:p>
                      <a:r>
                        <a:rPr lang="en-US" sz="1400" b="1" dirty="0"/>
                        <a:t>Hard, Join, Structured</a:t>
                      </a:r>
                    </a:p>
                    <a:p>
                      <a:endParaRPr lang="en-US" sz="1400" b="1" dirty="0"/>
                    </a:p>
                  </a:txBody>
                  <a:tcPr marL="68580" marR="68580"/>
                </a:tc>
                <a:tc>
                  <a:txBody>
                    <a:bodyPr/>
                    <a:lstStyle/>
                    <a:p>
                      <a:r>
                        <a:rPr lang="en-US" sz="1400" b="1" dirty="0"/>
                        <a:t>Structured &amp; Unstructured, Large Scale, Still not easy</a:t>
                      </a:r>
                    </a:p>
                    <a:p>
                      <a:endParaRPr lang="en-US" sz="1400" b="1" dirty="0"/>
                    </a:p>
                  </a:txBody>
                  <a:tcPr marL="68580" marR="68580"/>
                </a:tc>
                <a:tc>
                  <a:txBody>
                    <a:bodyPr/>
                    <a:lstStyle/>
                    <a:p>
                      <a:endParaRPr lang="en-US" sz="1400" b="1" dirty="0"/>
                    </a:p>
                  </a:txBody>
                  <a:tcPr marL="68580" marR="68580"/>
                </a:tc>
                <a:extLst>
                  <a:ext uri="{0D108BD9-81ED-4DB2-BD59-A6C34878D82A}">
                    <a16:rowId xmlns:a16="http://schemas.microsoft.com/office/drawing/2014/main" val="10007"/>
                  </a:ext>
                </a:extLst>
              </a:tr>
              <a:tr h="370840">
                <a:tc>
                  <a:txBody>
                    <a:bodyPr/>
                    <a:lstStyle/>
                    <a:p>
                      <a:r>
                        <a:rPr lang="en-US" sz="1400" b="1" dirty="0"/>
                        <a:t>Streaming Data</a:t>
                      </a:r>
                    </a:p>
                  </a:txBody>
                  <a:tcPr marL="68580" marR="68580"/>
                </a:tc>
                <a:tc>
                  <a:txBody>
                    <a:bodyPr/>
                    <a:lstStyle/>
                    <a:p>
                      <a:r>
                        <a:rPr lang="en-US" sz="1400" b="1" dirty="0"/>
                        <a:t>Possible, using ad-hoc communication networking</a:t>
                      </a:r>
                    </a:p>
                  </a:txBody>
                  <a:tcPr marL="68580" marR="68580"/>
                </a:tc>
                <a:tc>
                  <a:txBody>
                    <a:bodyPr/>
                    <a:lstStyle/>
                    <a:p>
                      <a:r>
                        <a:rPr lang="en-US" sz="1400" b="1" dirty="0"/>
                        <a:t>Common, and with IoT to become much more common</a:t>
                      </a:r>
                    </a:p>
                  </a:txBody>
                  <a:tcPr marL="68580" marR="68580"/>
                </a:tc>
                <a:tc>
                  <a:txBody>
                    <a:bodyPr/>
                    <a:lstStyle/>
                    <a:p>
                      <a:r>
                        <a:rPr lang="en-US" sz="1400" b="1" dirty="0"/>
                        <a:t>IoT, High Freq Trading, Medical, etc.</a:t>
                      </a:r>
                    </a:p>
                  </a:txBody>
                  <a:tcPr marL="68580" marR="68580"/>
                </a:tc>
                <a:extLst>
                  <a:ext uri="{0D108BD9-81ED-4DB2-BD59-A6C34878D82A}">
                    <a16:rowId xmlns:a16="http://schemas.microsoft.com/office/drawing/2014/main" val="232159466"/>
                  </a:ext>
                </a:extLst>
              </a:tr>
            </a:tbl>
          </a:graphicData>
        </a:graphic>
      </p:graphicFrame>
    </p:spTree>
    <p:extLst>
      <p:ext uri="{BB962C8B-B14F-4D97-AF65-F5344CB8AC3E}">
        <p14:creationId xmlns:p14="http://schemas.microsoft.com/office/powerpoint/2010/main" val="386043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normAutofit fontScale="62500" lnSpcReduction="20000"/>
          </a:bodyPr>
          <a:lstStyle/>
          <a:p>
            <a:r>
              <a:rPr lang="en-US" b="1" dirty="0"/>
              <a:t>Course Materials:</a:t>
            </a:r>
          </a:p>
          <a:p>
            <a:pPr lvl="1"/>
            <a:r>
              <a:rPr lang="en-US" b="1" dirty="0"/>
              <a:t> There will be a variety of readings for each class.</a:t>
            </a:r>
          </a:p>
          <a:p>
            <a:pPr lvl="1"/>
            <a:r>
              <a:rPr lang="en-US" b="1" dirty="0"/>
              <a:t> There is available a training set on Hadoop from Cloudera.</a:t>
            </a:r>
          </a:p>
          <a:p>
            <a:pPr lvl="1"/>
            <a:r>
              <a:rPr lang="en-US" b="1" dirty="0"/>
              <a:t> </a:t>
            </a:r>
            <a:r>
              <a:rPr lang="en-US" b="1" dirty="0">
                <a:solidFill>
                  <a:srgbClr val="FF0000"/>
                </a:solidFill>
              </a:rPr>
              <a:t>!!Hadoop Bootcamp  Feb 23, March 2. </a:t>
            </a:r>
            <a:r>
              <a:rPr lang="en-US" b="1" dirty="0"/>
              <a:t>Jimmy Zhang ++</a:t>
            </a:r>
          </a:p>
          <a:p>
            <a:r>
              <a:rPr lang="en-US" b="1" dirty="0"/>
              <a:t>Office Hours:  Officially Tuesday 2 – 4, </a:t>
            </a:r>
          </a:p>
          <a:p>
            <a:pPr lvl="1"/>
            <a:r>
              <a:rPr lang="en-US" b="1" dirty="0"/>
              <a:t>Typically around Monday PM, until Wednesday AM.</a:t>
            </a:r>
          </a:p>
          <a:p>
            <a:pPr lvl="1"/>
            <a:r>
              <a:rPr lang="en-US" b="1" dirty="0"/>
              <a:t> Or By Appointment</a:t>
            </a:r>
          </a:p>
          <a:p>
            <a:r>
              <a:rPr lang="en-US" b="1" dirty="0"/>
              <a:t>Office: Currently </a:t>
            </a:r>
            <a:r>
              <a:rPr lang="en-US" b="1" dirty="0" err="1"/>
              <a:t>Babbio</a:t>
            </a:r>
            <a:r>
              <a:rPr lang="en-US" b="1" dirty="0"/>
              <a:t> 303</a:t>
            </a:r>
          </a:p>
          <a:p>
            <a:r>
              <a:rPr lang="en-US" b="1" dirty="0"/>
              <a:t>Grading Assistant:–  </a:t>
            </a:r>
            <a:r>
              <a:rPr lang="en-US" b="1" dirty="0" err="1"/>
              <a:t>LuLu</a:t>
            </a:r>
            <a:r>
              <a:rPr lang="en-US" b="1" dirty="0"/>
              <a:t> Zhu - On Canvas</a:t>
            </a:r>
          </a:p>
          <a:p>
            <a:r>
              <a:rPr lang="en-US" b="1" dirty="0"/>
              <a:t>Systems Plan:</a:t>
            </a:r>
          </a:p>
          <a:p>
            <a:pPr lvl="1"/>
            <a:r>
              <a:rPr lang="en-US" b="1" dirty="0" err="1"/>
              <a:t>Cloudera</a:t>
            </a:r>
            <a:r>
              <a:rPr lang="en-US" b="1" dirty="0"/>
              <a:t> on all Laptops</a:t>
            </a:r>
          </a:p>
          <a:p>
            <a:pPr lvl="1"/>
            <a:r>
              <a:rPr lang="en-US" b="1" dirty="0"/>
              <a:t>Access to a Cluster/Cloud for Projects (later in semester)</a:t>
            </a:r>
          </a:p>
          <a:p>
            <a:pPr lvl="1"/>
            <a:r>
              <a:rPr lang="en-US" b="1" dirty="0"/>
              <a:t>Cluster will contain, at least:  Hadoop, Cassandra, </a:t>
            </a:r>
            <a:r>
              <a:rPr lang="en-US" b="1" dirty="0" err="1"/>
              <a:t>Rhadoop</a:t>
            </a:r>
            <a:r>
              <a:rPr lang="en-US" b="1" dirty="0"/>
              <a:t>, Spark.</a:t>
            </a:r>
          </a:p>
          <a:p>
            <a:pPr lvl="1"/>
            <a:r>
              <a:rPr lang="en-US" b="1" dirty="0"/>
              <a:t>Many people will end up using Python and Spark for team project.</a:t>
            </a:r>
          </a:p>
          <a:p>
            <a:pPr lvl="2"/>
            <a:endParaRPr lang="en-US" b="1" dirty="0"/>
          </a:p>
          <a:p>
            <a:endParaRPr lang="en-US" b="1" dirty="0"/>
          </a:p>
        </p:txBody>
      </p:sp>
      <p:sp>
        <p:nvSpPr>
          <p:cNvPr id="4" name="Slide Number Placeholder 3"/>
          <p:cNvSpPr>
            <a:spLocks noGrp="1"/>
          </p:cNvSpPr>
          <p:nvPr>
            <p:ph type="sldNum" sz="quarter" idx="12"/>
          </p:nvPr>
        </p:nvSpPr>
        <p:spPr/>
        <p:txBody>
          <a:bodyPr/>
          <a:lstStyle/>
          <a:p>
            <a:fld id="{15E3B666-2228-44FF-B2B4-4EC568F9D43D}" type="slidenum">
              <a:rPr lang="en-US" smtClean="0"/>
              <a:t>3</a:t>
            </a:fld>
            <a:endParaRPr lang="en-US"/>
          </a:p>
        </p:txBody>
      </p:sp>
    </p:spTree>
    <p:extLst>
      <p:ext uri="{BB962C8B-B14F-4D97-AF65-F5344CB8AC3E}">
        <p14:creationId xmlns:p14="http://schemas.microsoft.com/office/powerpoint/2010/main" val="3393133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itchFamily="34" charset="0"/>
                <a:cs typeface="Arial" pitchFamily="34" charset="0"/>
              </a:rPr>
              <a:t>Data Analysis Lifecycle:  </a:t>
            </a:r>
            <a:r>
              <a:rPr lang="en-US" sz="3200" dirty="0" err="1">
                <a:latin typeface="Arial" pitchFamily="34" charset="0"/>
                <a:cs typeface="Arial" pitchFamily="34" charset="0"/>
              </a:rPr>
              <a:t>IoT</a:t>
            </a:r>
            <a:endParaRPr lang="en-US" sz="3200" dirty="0">
              <a:latin typeface="Arial" pitchFamily="34" charset="0"/>
              <a:cs typeface="Arial" pitchFamily="34" charset="0"/>
            </a:endParaRPr>
          </a:p>
        </p:txBody>
      </p:sp>
      <p:sp>
        <p:nvSpPr>
          <p:cNvPr id="3" name="Slide Number Placeholder 2"/>
          <p:cNvSpPr>
            <a:spLocks noGrp="1"/>
          </p:cNvSpPr>
          <p:nvPr>
            <p:ph type="sldNum" sz="quarter" idx="10"/>
          </p:nvPr>
        </p:nvSpPr>
        <p:spPr/>
        <p:txBody>
          <a:bodyPr/>
          <a:lstStyle/>
          <a:p>
            <a:fld id="{75739F37-8D1E-40B4-9D16-B6367F67191D}" type="slidenum">
              <a:rPr lang="en-US" smtClean="0"/>
              <a:pPr/>
              <a:t>30</a:t>
            </a:fld>
            <a:endParaRPr lang="en-US"/>
          </a:p>
        </p:txBody>
      </p:sp>
      <p:graphicFrame>
        <p:nvGraphicFramePr>
          <p:cNvPr id="4" name="Diagram 3"/>
          <p:cNvGraphicFramePr/>
          <p:nvPr>
            <p:extLst/>
          </p:nvPr>
        </p:nvGraphicFramePr>
        <p:xfrm>
          <a:off x="990600" y="1752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lowchart: Magnetic Disk 4"/>
          <p:cNvSpPr/>
          <p:nvPr/>
        </p:nvSpPr>
        <p:spPr bwMode="auto">
          <a:xfrm>
            <a:off x="3505200" y="3128375"/>
            <a:ext cx="685800" cy="762000"/>
          </a:xfrm>
          <a:prstGeom prst="flowChartMagneticDisk">
            <a:avLst/>
          </a:prstGeom>
          <a:solidFill>
            <a:schemeClr val="tx2">
              <a:lumMod val="60000"/>
              <a:lumOff val="40000"/>
            </a:schemeClr>
          </a:solidFill>
          <a:ln>
            <a:solidFill>
              <a:schemeClr val="tx2">
                <a:lumMod val="75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CDCBDA"/>
              </a:solidFill>
              <a:effectLst/>
              <a:latin typeface="Helvetica Neue Light" charset="0"/>
              <a:ea typeface="ヒラギノ角ゴ ProN W3" charset="0"/>
              <a:cs typeface="ヒラギノ角ゴ ProN W3" charset="0"/>
              <a:sym typeface="Helvetica Neue Light" charset="0"/>
            </a:endParaRPr>
          </a:p>
        </p:txBody>
      </p:sp>
      <p:sp>
        <p:nvSpPr>
          <p:cNvPr id="6" name="Flowchart: Magnetic Disk 5"/>
          <p:cNvSpPr/>
          <p:nvPr/>
        </p:nvSpPr>
        <p:spPr bwMode="auto">
          <a:xfrm>
            <a:off x="3657600" y="3280775"/>
            <a:ext cx="685800" cy="762000"/>
          </a:xfrm>
          <a:prstGeom prst="flowChartMagneticDisk">
            <a:avLst/>
          </a:prstGeom>
          <a:solidFill>
            <a:schemeClr val="tx2">
              <a:lumMod val="60000"/>
              <a:lumOff val="40000"/>
            </a:schemeClr>
          </a:solidFill>
          <a:ln>
            <a:solidFill>
              <a:schemeClr val="tx2">
                <a:lumMod val="75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CDCBDA"/>
              </a:solidFill>
              <a:effectLst/>
              <a:latin typeface="Helvetica Neue Light" charset="0"/>
              <a:ea typeface="ヒラギノ角ゴ ProN W3" charset="0"/>
              <a:cs typeface="ヒラギノ角ゴ ProN W3" charset="0"/>
              <a:sym typeface="Helvetica Neue Light" charset="0"/>
            </a:endParaRPr>
          </a:p>
        </p:txBody>
      </p:sp>
      <p:sp>
        <p:nvSpPr>
          <p:cNvPr id="7" name="Flowchart: Magnetic Disk 6"/>
          <p:cNvSpPr/>
          <p:nvPr/>
        </p:nvSpPr>
        <p:spPr bwMode="auto">
          <a:xfrm>
            <a:off x="3810000" y="3433175"/>
            <a:ext cx="685800" cy="762000"/>
          </a:xfrm>
          <a:prstGeom prst="flowChartMagneticDisk">
            <a:avLst/>
          </a:prstGeom>
          <a:solidFill>
            <a:schemeClr val="tx2">
              <a:lumMod val="60000"/>
              <a:lumOff val="40000"/>
            </a:schemeClr>
          </a:solidFill>
          <a:ln>
            <a:solidFill>
              <a:schemeClr val="tx2">
                <a:lumMod val="75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CDCBDA"/>
              </a:solidFill>
              <a:effectLst/>
              <a:latin typeface="Helvetica Neue Light" charset="0"/>
              <a:ea typeface="ヒラギノ角ゴ ProN W3" charset="0"/>
              <a:cs typeface="ヒラギノ角ゴ ProN W3" charset="0"/>
              <a:sym typeface="Helvetica Neue Light" charset="0"/>
            </a:endParaRPr>
          </a:p>
        </p:txBody>
      </p:sp>
      <p:pic>
        <p:nvPicPr>
          <p:cNvPr id="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7909" y="3892552"/>
            <a:ext cx="782766" cy="79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1524000"/>
            <a:ext cx="1613580" cy="968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3981661"/>
            <a:ext cx="1536360" cy="95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5584371"/>
            <a:ext cx="16764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1268420"/>
            <a:ext cx="1064158" cy="124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0801" y="3869017"/>
            <a:ext cx="1226473" cy="816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ounded Rectangle 12"/>
          <p:cNvSpPr/>
          <p:nvPr/>
        </p:nvSpPr>
        <p:spPr>
          <a:xfrm>
            <a:off x="228600" y="1143000"/>
            <a:ext cx="3962400" cy="5562600"/>
          </a:xfrm>
          <a:prstGeom prst="round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267200" y="1109075"/>
            <a:ext cx="3962400" cy="5562600"/>
          </a:xfrm>
          <a:prstGeom prst="round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00801" y="6096000"/>
            <a:ext cx="2951999" cy="369332"/>
          </a:xfrm>
          <a:prstGeom prst="rect">
            <a:avLst/>
          </a:prstGeom>
          <a:noFill/>
        </p:spPr>
        <p:txBody>
          <a:bodyPr wrap="square" rtlCol="0">
            <a:spAutoFit/>
          </a:bodyPr>
          <a:lstStyle/>
          <a:p>
            <a:r>
              <a:rPr lang="en-US" b="1" dirty="0"/>
              <a:t>Internet of Things</a:t>
            </a:r>
          </a:p>
        </p:txBody>
      </p:sp>
      <p:sp>
        <p:nvSpPr>
          <p:cNvPr id="17" name="TextBox 16"/>
          <p:cNvSpPr txBox="1"/>
          <p:nvPr/>
        </p:nvSpPr>
        <p:spPr>
          <a:xfrm>
            <a:off x="5057503" y="6110151"/>
            <a:ext cx="2951999" cy="369332"/>
          </a:xfrm>
          <a:prstGeom prst="rect">
            <a:avLst/>
          </a:prstGeom>
          <a:noFill/>
        </p:spPr>
        <p:txBody>
          <a:bodyPr wrap="square" rtlCol="0">
            <a:spAutoFit/>
          </a:bodyPr>
          <a:lstStyle/>
          <a:p>
            <a:pPr algn="r"/>
            <a:r>
              <a:rPr lang="en-US" b="1" dirty="0"/>
              <a:t>Big Data</a:t>
            </a:r>
          </a:p>
        </p:txBody>
      </p:sp>
    </p:spTree>
    <p:extLst>
      <p:ext uri="{BB962C8B-B14F-4D97-AF65-F5344CB8AC3E}">
        <p14:creationId xmlns:p14="http://schemas.microsoft.com/office/powerpoint/2010/main" val="2665573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1EB625-2CCF-44D0-8061-8EE40C629333}"/>
              </a:ext>
            </a:extLst>
          </p:cNvPr>
          <p:cNvSpPr>
            <a:spLocks noGrp="1"/>
          </p:cNvSpPr>
          <p:nvPr>
            <p:ph type="ftr" sz="quarter" idx="11"/>
          </p:nvPr>
        </p:nvSpPr>
        <p:spPr/>
        <p:txBody>
          <a:bodyPr/>
          <a:lstStyle/>
          <a:p>
            <a:r>
              <a:rPr lang="en-US"/>
              <a:t>DGB 5/2013</a:t>
            </a:r>
          </a:p>
        </p:txBody>
      </p:sp>
      <p:sp>
        <p:nvSpPr>
          <p:cNvPr id="3" name="Slide Number Placeholder 2">
            <a:extLst>
              <a:ext uri="{FF2B5EF4-FFF2-40B4-BE49-F238E27FC236}">
                <a16:creationId xmlns:a16="http://schemas.microsoft.com/office/drawing/2014/main" id="{F64ED155-685C-4E5D-AB0D-0E868EFDBD9D}"/>
              </a:ext>
            </a:extLst>
          </p:cNvPr>
          <p:cNvSpPr>
            <a:spLocks noGrp="1"/>
          </p:cNvSpPr>
          <p:nvPr>
            <p:ph type="sldNum" sz="quarter" idx="12"/>
          </p:nvPr>
        </p:nvSpPr>
        <p:spPr/>
        <p:txBody>
          <a:bodyPr/>
          <a:lstStyle/>
          <a:p>
            <a:fld id="{B94A0634-974A-46A7-B268-05D2A189DA49}" type="slidenum">
              <a:rPr lang="en-US" smtClean="0"/>
              <a:t>31</a:t>
            </a:fld>
            <a:endParaRPr lang="en-US"/>
          </a:p>
        </p:txBody>
      </p:sp>
      <p:pic>
        <p:nvPicPr>
          <p:cNvPr id="7" name="Picture 6">
            <a:extLst>
              <a:ext uri="{FF2B5EF4-FFF2-40B4-BE49-F238E27FC236}">
                <a16:creationId xmlns:a16="http://schemas.microsoft.com/office/drawing/2014/main" id="{C18E424C-8DF9-45CB-B963-84CA48A701B3}"/>
              </a:ext>
            </a:extLst>
          </p:cNvPr>
          <p:cNvPicPr>
            <a:picLocks noChangeAspect="1"/>
          </p:cNvPicPr>
          <p:nvPr/>
        </p:nvPicPr>
        <p:blipFill>
          <a:blip r:embed="rId2"/>
          <a:stretch>
            <a:fillRect/>
          </a:stretch>
        </p:blipFill>
        <p:spPr>
          <a:xfrm>
            <a:off x="226350" y="1828800"/>
            <a:ext cx="8919221" cy="3944454"/>
          </a:xfrm>
          <a:prstGeom prst="rect">
            <a:avLst/>
          </a:prstGeom>
        </p:spPr>
      </p:pic>
      <p:sp>
        <p:nvSpPr>
          <p:cNvPr id="8" name="TextBox 7">
            <a:extLst>
              <a:ext uri="{FF2B5EF4-FFF2-40B4-BE49-F238E27FC236}">
                <a16:creationId xmlns:a16="http://schemas.microsoft.com/office/drawing/2014/main" id="{035ADE72-59B9-49D8-9A90-80EED2B523BF}"/>
              </a:ext>
            </a:extLst>
          </p:cNvPr>
          <p:cNvSpPr txBox="1"/>
          <p:nvPr/>
        </p:nvSpPr>
        <p:spPr>
          <a:xfrm>
            <a:off x="1447800" y="533400"/>
            <a:ext cx="5791200" cy="954107"/>
          </a:xfrm>
          <a:prstGeom prst="rect">
            <a:avLst/>
          </a:prstGeom>
          <a:noFill/>
        </p:spPr>
        <p:txBody>
          <a:bodyPr wrap="square" rtlCol="0">
            <a:spAutoFit/>
          </a:bodyPr>
          <a:lstStyle/>
          <a:p>
            <a:pPr algn="ctr"/>
            <a:r>
              <a:rPr lang="en-US" sz="2800" b="1" dirty="0"/>
              <a:t>Example of Data</a:t>
            </a:r>
          </a:p>
          <a:p>
            <a:pPr algn="ctr"/>
            <a:r>
              <a:rPr lang="en-US" sz="2800" b="1" dirty="0"/>
              <a:t>Apache Web-Log Data</a:t>
            </a:r>
          </a:p>
        </p:txBody>
      </p:sp>
    </p:spTree>
    <p:extLst>
      <p:ext uri="{BB962C8B-B14F-4D97-AF65-F5344CB8AC3E}">
        <p14:creationId xmlns:p14="http://schemas.microsoft.com/office/powerpoint/2010/main" val="368719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Examples of Big Data Sources:</a:t>
            </a:r>
            <a:br>
              <a:rPr lang="en-US" sz="2400" b="1" dirty="0"/>
            </a:br>
            <a:r>
              <a:rPr lang="en-US" sz="1650" b="1" dirty="0"/>
              <a:t>Internal/External, Signal Strength, Data Integration, </a:t>
            </a:r>
            <a:r>
              <a:rPr lang="en-US" sz="1650" b="1" dirty="0" err="1"/>
              <a:t>MetaData</a:t>
            </a:r>
            <a:r>
              <a:rPr lang="en-US" sz="1650" b="1" dirty="0"/>
              <a:t> Management </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32</a:t>
            </a:fld>
            <a:endParaRPr lang="en-US">
              <a:solidFill>
                <a:prstClr val="black">
                  <a:tint val="75000"/>
                </a:prstClr>
              </a:solidFill>
            </a:endParaRPr>
          </a:p>
        </p:txBody>
      </p:sp>
      <p:sp>
        <p:nvSpPr>
          <p:cNvPr id="10" name="Rectangle 9"/>
          <p:cNvSpPr/>
          <p:nvPr/>
        </p:nvSpPr>
        <p:spPr>
          <a:xfrm>
            <a:off x="1960616" y="5700672"/>
            <a:ext cx="2571750" cy="207749"/>
          </a:xfrm>
          <a:prstGeom prst="rect">
            <a:avLst/>
          </a:prstGeom>
        </p:spPr>
        <p:txBody>
          <a:bodyPr>
            <a:spAutoFit/>
          </a:bodyPr>
          <a:lstStyle/>
          <a:p>
            <a:r>
              <a:rPr lang="en-US" sz="75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2035969" y="754856"/>
            <a:ext cx="17145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2087761" y="748903"/>
            <a:ext cx="17145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prstClr val="black"/>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497" y="2541350"/>
            <a:ext cx="2228479" cy="2117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5049D00D-D673-457E-93CB-06A0AA3C4DBE}"/>
              </a:ext>
            </a:extLst>
          </p:cNvPr>
          <p:cNvPicPr>
            <a:picLocks noChangeAspect="1"/>
          </p:cNvPicPr>
          <p:nvPr/>
        </p:nvPicPr>
        <p:blipFill>
          <a:blip r:embed="rId3"/>
          <a:stretch>
            <a:fillRect/>
          </a:stretch>
        </p:blipFill>
        <p:spPr>
          <a:xfrm>
            <a:off x="5778347" y="2524327"/>
            <a:ext cx="2997206" cy="1540898"/>
          </a:xfrm>
          <a:prstGeom prst="rect">
            <a:avLst/>
          </a:prstGeom>
        </p:spPr>
      </p:pic>
      <p:pic>
        <p:nvPicPr>
          <p:cNvPr id="7" name="Picture 6">
            <a:extLst>
              <a:ext uri="{FF2B5EF4-FFF2-40B4-BE49-F238E27FC236}">
                <a16:creationId xmlns:a16="http://schemas.microsoft.com/office/drawing/2014/main" id="{13675ED0-B37F-48AE-BCF1-FA6755179EC1}"/>
              </a:ext>
            </a:extLst>
          </p:cNvPr>
          <p:cNvPicPr>
            <a:picLocks noChangeAspect="1"/>
          </p:cNvPicPr>
          <p:nvPr/>
        </p:nvPicPr>
        <p:blipFill>
          <a:blip r:embed="rId4"/>
          <a:stretch>
            <a:fillRect/>
          </a:stretch>
        </p:blipFill>
        <p:spPr>
          <a:xfrm>
            <a:off x="628650" y="2913015"/>
            <a:ext cx="2045253" cy="1906176"/>
          </a:xfrm>
          <a:prstGeom prst="rect">
            <a:avLst/>
          </a:prstGeom>
        </p:spPr>
      </p:pic>
    </p:spTree>
    <p:extLst>
      <p:ext uri="{BB962C8B-B14F-4D97-AF65-F5344CB8AC3E}">
        <p14:creationId xmlns:p14="http://schemas.microsoft.com/office/powerpoint/2010/main" val="1409144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33</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Membership in Museum, Monitoring customers.</a:t>
            </a:r>
          </a:p>
        </p:txBody>
      </p:sp>
      <p:sp>
        <p:nvSpPr>
          <p:cNvPr id="21" name="Rectangle 20"/>
          <p:cNvSpPr/>
          <p:nvPr/>
        </p:nvSpPr>
        <p:spPr>
          <a:xfrm>
            <a:off x="5943600" y="1523999"/>
            <a:ext cx="2362200" cy="21336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Search for ways to create new, useful, behavioral data, and to gather open data sources for integration.</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Creating Sources of Data</a:t>
            </a:r>
          </a:p>
          <a:p>
            <a:r>
              <a:rPr lang="en-US" sz="3200" b="1" dirty="0"/>
              <a:t>(e.g. Dallas Art Museum)</a:t>
            </a:r>
            <a:endParaRPr lang="en-US" sz="2700"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814" y="2543794"/>
            <a:ext cx="2410108" cy="268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13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362075"/>
          </a:xfrm>
        </p:spPr>
        <p:txBody>
          <a:bodyPr>
            <a:normAutofit fontScale="90000"/>
          </a:bodyPr>
          <a:lstStyle/>
          <a:p>
            <a:pPr algn="ctr"/>
            <a:br>
              <a:rPr lang="en-US" dirty="0"/>
            </a:br>
            <a:r>
              <a:rPr lang="en-US" dirty="0"/>
              <a:t>What’s Different?</a:t>
            </a:r>
            <a:br>
              <a:rPr lang="en-US" dirty="0"/>
            </a:br>
            <a:br>
              <a:rPr lang="en-US" dirty="0"/>
            </a:br>
            <a:r>
              <a:rPr lang="en-US" dirty="0"/>
              <a:t>How! - Technology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34</a:t>
            </a:fld>
            <a:endParaRPr lang="en-US"/>
          </a:p>
        </p:txBody>
      </p:sp>
    </p:spTree>
    <p:extLst>
      <p:ext uri="{BB962C8B-B14F-4D97-AF65-F5344CB8AC3E}">
        <p14:creationId xmlns:p14="http://schemas.microsoft.com/office/powerpoint/2010/main" val="306572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
            <a:ext cx="8229600" cy="1143000"/>
          </a:xfrm>
        </p:spPr>
        <p:txBody>
          <a:bodyPr>
            <a:normAutofit fontScale="90000"/>
          </a:bodyPr>
          <a:lstStyle/>
          <a:p>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Technology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35</a:t>
            </a:fld>
            <a:endParaRPr lang="en-US"/>
          </a:p>
        </p:txBody>
      </p:sp>
      <p:graphicFrame>
        <p:nvGraphicFramePr>
          <p:cNvPr id="9" name="Table 8"/>
          <p:cNvGraphicFramePr>
            <a:graphicFrameLocks noGrp="1"/>
          </p:cNvGraphicFramePr>
          <p:nvPr>
            <p:extLst/>
          </p:nvPr>
        </p:nvGraphicFramePr>
        <p:xfrm>
          <a:off x="457200" y="1143000"/>
          <a:ext cx="8534402" cy="5094336"/>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2346960">
                  <a:extLst>
                    <a:ext uri="{9D8B030D-6E8A-4147-A177-3AD203B41FA5}">
                      <a16:colId xmlns:a16="http://schemas.microsoft.com/office/drawing/2014/main" val="20001"/>
                    </a:ext>
                  </a:extLst>
                </a:gridCol>
                <a:gridCol w="2240281">
                  <a:extLst>
                    <a:ext uri="{9D8B030D-6E8A-4147-A177-3AD203B41FA5}">
                      <a16:colId xmlns:a16="http://schemas.microsoft.com/office/drawing/2014/main" val="20002"/>
                    </a:ext>
                  </a:extLst>
                </a:gridCol>
                <a:gridCol w="1813561">
                  <a:extLst>
                    <a:ext uri="{9D8B030D-6E8A-4147-A177-3AD203B41FA5}">
                      <a16:colId xmlns:a16="http://schemas.microsoft.com/office/drawing/2014/main" val="20003"/>
                    </a:ext>
                  </a:extLst>
                </a:gridCol>
              </a:tblGrid>
              <a:tr h="367848">
                <a:tc>
                  <a:txBody>
                    <a:bodyPr/>
                    <a:lstStyle/>
                    <a:p>
                      <a:pPr algn="ctr"/>
                      <a:r>
                        <a:rPr lang="en-US" dirty="0"/>
                        <a:t>Change</a:t>
                      </a:r>
                    </a:p>
                  </a:txBody>
                  <a:tcPr/>
                </a:tc>
                <a:tc>
                  <a:txBody>
                    <a:bodyPr/>
                    <a:lstStyle/>
                    <a:p>
                      <a:pPr algn="ctr"/>
                      <a:r>
                        <a:rPr lang="en-US" dirty="0"/>
                        <a:t>Classical</a:t>
                      </a:r>
                    </a:p>
                  </a:txBody>
                  <a:tcPr/>
                </a:tc>
                <a:tc>
                  <a:txBody>
                    <a:bodyPr/>
                    <a:lstStyle/>
                    <a:p>
                      <a:pPr algn="ctr"/>
                      <a:r>
                        <a:rPr lang="en-US" dirty="0"/>
                        <a:t>Big Data</a:t>
                      </a:r>
                    </a:p>
                  </a:txBody>
                  <a:tcPr/>
                </a:tc>
                <a:tc>
                  <a:txBody>
                    <a:bodyPr/>
                    <a:lstStyle/>
                    <a:p>
                      <a:pPr algn="ctr"/>
                      <a:r>
                        <a:rPr lang="en-US" dirty="0"/>
                        <a:t>Example</a:t>
                      </a:r>
                    </a:p>
                  </a:txBody>
                  <a:tcPr/>
                </a:tc>
                <a:extLst>
                  <a:ext uri="{0D108BD9-81ED-4DB2-BD59-A6C34878D82A}">
                    <a16:rowId xmlns:a16="http://schemas.microsoft.com/office/drawing/2014/main" val="10000"/>
                  </a:ext>
                </a:extLst>
              </a:tr>
              <a:tr h="754204">
                <a:tc>
                  <a:txBody>
                    <a:bodyPr/>
                    <a:lstStyle/>
                    <a:p>
                      <a:r>
                        <a:rPr lang="en-US" sz="1600" b="1" dirty="0"/>
                        <a:t>Computing Platforms</a:t>
                      </a:r>
                    </a:p>
                  </a:txBody>
                  <a:tcPr/>
                </a:tc>
                <a:tc>
                  <a:txBody>
                    <a:bodyPr/>
                    <a:lstStyle/>
                    <a:p>
                      <a:r>
                        <a:rPr lang="en-US" sz="1600" b="1" dirty="0"/>
                        <a:t>Large Symmetric</a:t>
                      </a:r>
                      <a:r>
                        <a:rPr lang="en-US" sz="1600" b="1" baseline="0" dirty="0"/>
                        <a:t> Multiprocessors, expensive</a:t>
                      </a:r>
                      <a:endParaRPr lang="en-US" sz="1600" b="1" dirty="0"/>
                    </a:p>
                  </a:txBody>
                  <a:tcPr/>
                </a:tc>
                <a:tc>
                  <a:txBody>
                    <a:bodyPr/>
                    <a:lstStyle/>
                    <a:p>
                      <a:r>
                        <a:rPr lang="en-US" sz="1600" b="1" dirty="0"/>
                        <a:t>Parallelism using commodity hardware</a:t>
                      </a:r>
                    </a:p>
                  </a:txBody>
                  <a:tcPr/>
                </a:tc>
                <a:tc>
                  <a:txBody>
                    <a:bodyPr/>
                    <a:lstStyle/>
                    <a:p>
                      <a:r>
                        <a:rPr lang="en-US" sz="1600" b="1" dirty="0"/>
                        <a:t>Cost reduced by x10, Cloud</a:t>
                      </a:r>
                    </a:p>
                  </a:txBody>
                  <a:tcPr/>
                </a:tc>
                <a:extLst>
                  <a:ext uri="{0D108BD9-81ED-4DB2-BD59-A6C34878D82A}">
                    <a16:rowId xmlns:a16="http://schemas.microsoft.com/office/drawing/2014/main" val="10001"/>
                  </a:ext>
                </a:extLst>
              </a:tr>
              <a:tr h="527943">
                <a:tc>
                  <a:txBody>
                    <a:bodyPr/>
                    <a:lstStyle/>
                    <a:p>
                      <a:r>
                        <a:rPr lang="en-US" sz="1600" b="1" dirty="0"/>
                        <a:t>Software Platforms</a:t>
                      </a:r>
                    </a:p>
                  </a:txBody>
                  <a:tcPr/>
                </a:tc>
                <a:tc>
                  <a:txBody>
                    <a:bodyPr/>
                    <a:lstStyle/>
                    <a:p>
                      <a:r>
                        <a:rPr lang="en-US" sz="1600" b="1" dirty="0"/>
                        <a:t>RDBMS, Analytic Software, </a:t>
                      </a:r>
                      <a:r>
                        <a:rPr lang="en-US" sz="1600" b="1" dirty="0" err="1"/>
                        <a:t>Viz</a:t>
                      </a:r>
                      <a:r>
                        <a:rPr lang="en-US" sz="1600" b="1" dirty="0"/>
                        <a:t> Software</a:t>
                      </a:r>
                    </a:p>
                  </a:txBody>
                  <a:tcPr/>
                </a:tc>
                <a:tc>
                  <a:txBody>
                    <a:bodyPr/>
                    <a:lstStyle/>
                    <a:p>
                      <a:r>
                        <a:rPr lang="en-US" sz="1600" b="1" dirty="0"/>
                        <a:t>Oriented</a:t>
                      </a:r>
                      <a:r>
                        <a:rPr lang="en-US" sz="1600" b="1" baseline="0" dirty="0"/>
                        <a:t> to massive parallelism, Often Open Source</a:t>
                      </a:r>
                      <a:endParaRPr lang="en-US" sz="1600" b="1" dirty="0"/>
                    </a:p>
                  </a:txBody>
                  <a:tcPr/>
                </a:tc>
                <a:tc>
                  <a:txBody>
                    <a:bodyPr/>
                    <a:lstStyle/>
                    <a:p>
                      <a:r>
                        <a:rPr lang="en-US" sz="1600" b="1" dirty="0"/>
                        <a:t>Map/Reduce, Hadoop, Storm,..</a:t>
                      </a:r>
                    </a:p>
                  </a:txBody>
                  <a:tcPr/>
                </a:tc>
                <a:extLst>
                  <a:ext uri="{0D108BD9-81ED-4DB2-BD59-A6C34878D82A}">
                    <a16:rowId xmlns:a16="http://schemas.microsoft.com/office/drawing/2014/main" val="10002"/>
                  </a:ext>
                </a:extLst>
              </a:tr>
              <a:tr h="527943">
                <a:tc>
                  <a:txBody>
                    <a:bodyPr/>
                    <a:lstStyle/>
                    <a:p>
                      <a:r>
                        <a:rPr lang="en-US" sz="1600" b="1" dirty="0"/>
                        <a:t>Data Base Systems</a:t>
                      </a:r>
                    </a:p>
                  </a:txBody>
                  <a:tcPr/>
                </a:tc>
                <a:tc>
                  <a:txBody>
                    <a:bodyPr/>
                    <a:lstStyle/>
                    <a:p>
                      <a:r>
                        <a:rPr lang="en-US" sz="1600" b="1" dirty="0"/>
                        <a:t>RDBMS, Transactional</a:t>
                      </a:r>
                    </a:p>
                  </a:txBody>
                  <a:tcPr/>
                </a:tc>
                <a:tc>
                  <a:txBody>
                    <a:bodyPr/>
                    <a:lstStyle/>
                    <a:p>
                      <a:r>
                        <a:rPr lang="en-US" sz="1600" b="1" dirty="0"/>
                        <a:t>Often</a:t>
                      </a:r>
                      <a:r>
                        <a:rPr lang="en-US" sz="1600" b="1" baseline="0" dirty="0"/>
                        <a:t> Column Oriented, Availability Oriented</a:t>
                      </a:r>
                      <a:endParaRPr lang="en-US" sz="1600" b="1" dirty="0"/>
                    </a:p>
                  </a:txBody>
                  <a:tcPr/>
                </a:tc>
                <a:tc>
                  <a:txBody>
                    <a:bodyPr/>
                    <a:lstStyle/>
                    <a:p>
                      <a:r>
                        <a:rPr lang="en-US" sz="1600" b="1" dirty="0" err="1"/>
                        <a:t>Hbase</a:t>
                      </a:r>
                      <a:r>
                        <a:rPr lang="en-US" sz="1600" b="1" dirty="0"/>
                        <a:t>, </a:t>
                      </a:r>
                      <a:r>
                        <a:rPr lang="en-US" sz="1600" b="1" dirty="0" err="1"/>
                        <a:t>MongoDB</a:t>
                      </a:r>
                      <a:r>
                        <a:rPr lang="en-US" sz="1600" b="1" dirty="0"/>
                        <a:t>, Cassandra, ….</a:t>
                      </a:r>
                    </a:p>
                  </a:txBody>
                  <a:tcPr/>
                </a:tc>
                <a:extLst>
                  <a:ext uri="{0D108BD9-81ED-4DB2-BD59-A6C34878D82A}">
                    <a16:rowId xmlns:a16="http://schemas.microsoft.com/office/drawing/2014/main" val="10003"/>
                  </a:ext>
                </a:extLst>
              </a:tr>
              <a:tr h="527943">
                <a:tc>
                  <a:txBody>
                    <a:bodyPr/>
                    <a:lstStyle/>
                    <a:p>
                      <a:r>
                        <a:rPr lang="en-US" sz="1600" b="1" dirty="0"/>
                        <a:t>Visualization</a:t>
                      </a:r>
                    </a:p>
                  </a:txBody>
                  <a:tcPr/>
                </a:tc>
                <a:tc>
                  <a:txBody>
                    <a:bodyPr/>
                    <a:lstStyle/>
                    <a:p>
                      <a:r>
                        <a:rPr lang="en-US" sz="1600" b="1" dirty="0"/>
                        <a:t>Static, Aggregate, Dashboards</a:t>
                      </a:r>
                    </a:p>
                  </a:txBody>
                  <a:tcPr/>
                </a:tc>
                <a:tc>
                  <a:txBody>
                    <a:bodyPr/>
                    <a:lstStyle/>
                    <a:p>
                      <a:r>
                        <a:rPr lang="en-US" sz="1600" b="1" dirty="0"/>
                        <a:t>Interactive,</a:t>
                      </a:r>
                      <a:r>
                        <a:rPr lang="en-US" sz="1600" b="1" baseline="0" dirty="0"/>
                        <a:t> Drill Down</a:t>
                      </a:r>
                      <a:endParaRPr lang="en-US" sz="1600" b="1" dirty="0"/>
                    </a:p>
                  </a:txBody>
                  <a:tcPr/>
                </a:tc>
                <a:tc>
                  <a:txBody>
                    <a:bodyPr/>
                    <a:lstStyle/>
                    <a:p>
                      <a:r>
                        <a:rPr lang="en-US" sz="1600" b="1" dirty="0"/>
                        <a:t>Swift</a:t>
                      </a:r>
                    </a:p>
                  </a:txBody>
                  <a:tcPr/>
                </a:tc>
                <a:extLst>
                  <a:ext uri="{0D108BD9-81ED-4DB2-BD59-A6C34878D82A}">
                    <a16:rowId xmlns:a16="http://schemas.microsoft.com/office/drawing/2014/main" val="10004"/>
                  </a:ext>
                </a:extLst>
              </a:tr>
              <a:tr h="1206726">
                <a:tc>
                  <a:txBody>
                    <a:bodyPr/>
                    <a:lstStyle/>
                    <a:p>
                      <a:r>
                        <a:rPr lang="en-US" sz="1600" b="1" dirty="0"/>
                        <a:t>Streams vs Warehouses</a:t>
                      </a:r>
                    </a:p>
                  </a:txBody>
                  <a:tcPr/>
                </a:tc>
                <a:tc>
                  <a:txBody>
                    <a:bodyPr/>
                    <a:lstStyle/>
                    <a:p>
                      <a:r>
                        <a:rPr lang="en-US" sz="1600" b="1" dirty="0"/>
                        <a:t>Warehouse:</a:t>
                      </a:r>
                    </a:p>
                    <a:p>
                      <a:r>
                        <a:rPr lang="en-US" sz="1600" b="1" dirty="0"/>
                        <a:t>Size: N</a:t>
                      </a:r>
                    </a:p>
                    <a:p>
                      <a:r>
                        <a:rPr lang="en-US" sz="1600" b="1" dirty="0"/>
                        <a:t>View: Query</a:t>
                      </a:r>
                    </a:p>
                    <a:p>
                      <a:r>
                        <a:rPr lang="en-US" sz="1600" b="1" dirty="0"/>
                        <a:t>Latency: High</a:t>
                      </a:r>
                    </a:p>
                  </a:txBody>
                  <a:tcPr/>
                </a:tc>
                <a:tc>
                  <a:txBody>
                    <a:bodyPr/>
                    <a:lstStyle/>
                    <a:p>
                      <a:r>
                        <a:rPr lang="en-US" sz="1600" b="1" dirty="0"/>
                        <a:t>Streams:</a:t>
                      </a:r>
                    </a:p>
                    <a:p>
                      <a:r>
                        <a:rPr lang="en-US" sz="1600" b="1" dirty="0"/>
                        <a:t>Size: ∞</a:t>
                      </a:r>
                    </a:p>
                    <a:p>
                      <a:r>
                        <a:rPr lang="en-US" sz="1600" b="1" dirty="0"/>
                        <a:t>View: Window</a:t>
                      </a:r>
                    </a:p>
                    <a:p>
                      <a:r>
                        <a:rPr lang="en-US" sz="1600" b="1" dirty="0"/>
                        <a:t>Latency: Low</a:t>
                      </a:r>
                    </a:p>
                  </a:txBody>
                  <a:tcPr/>
                </a:tc>
                <a:tc>
                  <a:txBody>
                    <a:bodyPr/>
                    <a:lstStyle/>
                    <a:p>
                      <a:r>
                        <a:rPr lang="en-US" sz="1600" b="1" dirty="0"/>
                        <a:t>Fraud, High Frequency Trading, Targeted Marketing</a:t>
                      </a:r>
                    </a:p>
                  </a:txBody>
                  <a:tcPr/>
                </a:tc>
                <a:extLst>
                  <a:ext uri="{0D108BD9-81ED-4DB2-BD59-A6C34878D82A}">
                    <a16:rowId xmlns:a16="http://schemas.microsoft.com/office/drawing/2014/main" val="10005"/>
                  </a:ext>
                </a:extLst>
              </a:tr>
              <a:tr h="36784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28611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Map Reduce Patent</a:t>
            </a:r>
          </a:p>
        </p:txBody>
      </p:sp>
      <p:sp>
        <p:nvSpPr>
          <p:cNvPr id="3" name="Content Placeholder 2"/>
          <p:cNvSpPr>
            <a:spLocks noGrp="1"/>
          </p:cNvSpPr>
          <p:nvPr>
            <p:ph idx="1"/>
          </p:nvPr>
        </p:nvSpPr>
        <p:spPr/>
        <p:txBody>
          <a:bodyPr>
            <a:normAutofit fontScale="77500" lnSpcReduction="20000"/>
          </a:bodyPr>
          <a:lstStyle/>
          <a:p>
            <a:pPr marL="0" indent="0">
              <a:buFont typeface="Wingdings" pitchFamily="2" charset="2"/>
              <a:buNone/>
              <a:defRPr/>
            </a:pPr>
            <a:r>
              <a:rPr lang="en-US" dirty="0"/>
              <a:t>Google granted US Patent 7,650,331, January 2010</a:t>
            </a:r>
          </a:p>
          <a:p>
            <a:pPr marL="457200" lvl="1" indent="0">
              <a:buFont typeface="Wingdings" pitchFamily="2" charset="2"/>
              <a:buNone/>
              <a:defRPr/>
            </a:pPr>
            <a:r>
              <a:rPr lang="en-US" dirty="0"/>
              <a:t>System and method for efficient large-scale data processing </a:t>
            </a:r>
            <a:br>
              <a:rPr lang="en-US" dirty="0"/>
            </a:br>
            <a:br>
              <a:rPr lang="en-US" dirty="0"/>
            </a:br>
            <a:r>
              <a:rPr lang="en-US" dirty="0"/>
              <a:t>A large-scale data processing system and method includes one or more application-independent map modules configured to read input data and to apply at least one </a:t>
            </a:r>
            <a:r>
              <a:rPr lang="en-US" b="1" dirty="0">
                <a:solidFill>
                  <a:srgbClr val="FFC000"/>
                </a:solidFill>
              </a:rPr>
              <a:t>application-specific map operation</a:t>
            </a:r>
            <a:r>
              <a:rPr lang="en-US" dirty="0">
                <a:solidFill>
                  <a:srgbClr val="FFC000"/>
                </a:solidFill>
              </a:rPr>
              <a:t> </a:t>
            </a:r>
            <a:r>
              <a:rPr lang="en-US" dirty="0"/>
              <a:t>to the input data to produce intermediate data values, wherein the map operation is automatically parallelized across multiple processors in the parallel processing environment. A plurality of intermediate data structures are used to store the intermediate data values. One or more </a:t>
            </a:r>
            <a:r>
              <a:rPr lang="en-US" sz="2400" dirty="0"/>
              <a:t>application-independent</a:t>
            </a:r>
            <a:r>
              <a:rPr lang="en-US" dirty="0"/>
              <a:t> reduce modules are configured to retrieve the intermediate data values and to apply at least one </a:t>
            </a:r>
            <a:r>
              <a:rPr lang="en-US" b="1" dirty="0">
                <a:solidFill>
                  <a:srgbClr val="FFC000"/>
                </a:solidFill>
              </a:rPr>
              <a:t>application-specific reduce operation </a:t>
            </a:r>
            <a:r>
              <a:rPr lang="en-US" dirty="0"/>
              <a:t>to the intermediate data values to provide output data. </a:t>
            </a:r>
          </a:p>
          <a:p>
            <a:pPr lvl="1">
              <a:defRPr/>
            </a:pPr>
            <a:endParaRPr lang="en-US" dirty="0"/>
          </a:p>
        </p:txBody>
      </p:sp>
      <p:sp>
        <p:nvSpPr>
          <p:cNvPr id="337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9FAE3B5A-B6FA-46A9-AC27-A35DF5F317C9}" type="datetime3">
              <a:rPr lang="en-US" altLang="en-US">
                <a:latin typeface="Arial" charset="0"/>
              </a:rPr>
              <a:pPr fontAlgn="base">
                <a:spcBef>
                  <a:spcPct val="0"/>
                </a:spcBef>
                <a:spcAft>
                  <a:spcPct val="0"/>
                </a:spcAft>
              </a:pPr>
              <a:t>21 January 2019</a:t>
            </a:fld>
            <a:endParaRPr lang="en-US" altLang="en-US">
              <a:latin typeface="Arial" charset="0"/>
            </a:endParaRPr>
          </a:p>
        </p:txBody>
      </p:sp>
      <p:sp>
        <p:nvSpPr>
          <p:cNvPr id="33797" name="Footer Placeholder 4"/>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r>
              <a:rPr lang="en-US" altLang="en-US">
                <a:latin typeface="Arial" charset="0"/>
              </a:rPr>
              <a:t>Metadata Open Forum</a:t>
            </a:r>
          </a:p>
        </p:txBody>
      </p:sp>
      <p:sp>
        <p:nvSpPr>
          <p:cNvPr id="337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8082F220-C949-46F2-9CA8-C7D8615A07D9}" type="slidenum">
              <a:rPr lang="en-US" altLang="en-US">
                <a:latin typeface="Arial" charset="0"/>
              </a:rPr>
              <a:pPr fontAlgn="base">
                <a:spcBef>
                  <a:spcPct val="0"/>
                </a:spcBef>
                <a:spcAft>
                  <a:spcPct val="0"/>
                </a:spcAft>
              </a:pPr>
              <a:t>36</a:t>
            </a:fld>
            <a:endParaRPr lang="en-US" altLang="en-US">
              <a:latin typeface="Arial" charset="0"/>
            </a:endParaRPr>
          </a:p>
        </p:txBody>
      </p:sp>
    </p:spTree>
    <p:extLst>
      <p:ext uri="{BB962C8B-B14F-4D97-AF65-F5344CB8AC3E}">
        <p14:creationId xmlns:p14="http://schemas.microsoft.com/office/powerpoint/2010/main" val="2998072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 Challenging Starting Point</a:t>
            </a:r>
            <a:br>
              <a:rPr lang="en-US" dirty="0"/>
            </a:br>
            <a:r>
              <a:rPr lang="en-US" dirty="0"/>
              <a:t>Data Management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37</a:t>
            </a:fld>
            <a:endParaRPr lang="en-US"/>
          </a:p>
        </p:txBody>
      </p:sp>
      <p:sp>
        <p:nvSpPr>
          <p:cNvPr id="6" name="Rectangle 5"/>
          <p:cNvSpPr/>
          <p:nvPr/>
        </p:nvSpPr>
        <p:spPr>
          <a:xfrm>
            <a:off x="609600" y="2967335"/>
            <a:ext cx="8153400" cy="1384995"/>
          </a:xfrm>
          <a:prstGeom prst="rect">
            <a:avLst/>
          </a:prstGeom>
        </p:spPr>
        <p:txBody>
          <a:bodyPr wrap="square">
            <a:spAutoFit/>
          </a:bodyPr>
          <a:lstStyle/>
          <a:p>
            <a:r>
              <a:rPr lang="en-US" sz="2800" b="1" dirty="0"/>
              <a:t>Prof. Michael </a:t>
            </a:r>
            <a:r>
              <a:rPr lang="en-US" sz="2800" b="1" dirty="0" err="1"/>
              <a:t>Stonebraker</a:t>
            </a:r>
            <a:r>
              <a:rPr lang="en-US" sz="2800" b="1" dirty="0"/>
              <a:t>, MIT</a:t>
            </a:r>
          </a:p>
          <a:p>
            <a:r>
              <a:rPr lang="en-US" sz="2800" b="1" dirty="0"/>
              <a:t>“One Size Fits None - (Everything You Learned in Your DBMS Class is Wrong) ”</a:t>
            </a:r>
          </a:p>
        </p:txBody>
      </p:sp>
      <p:sp>
        <p:nvSpPr>
          <p:cNvPr id="8" name="Rectangle 7"/>
          <p:cNvSpPr/>
          <p:nvPr/>
        </p:nvSpPr>
        <p:spPr>
          <a:xfrm>
            <a:off x="609600" y="5181600"/>
            <a:ext cx="7086600" cy="461665"/>
          </a:xfrm>
          <a:prstGeom prst="rect">
            <a:avLst/>
          </a:prstGeom>
        </p:spPr>
        <p:txBody>
          <a:bodyPr wrap="square">
            <a:spAutoFit/>
          </a:bodyPr>
          <a:lstStyle/>
          <a:p>
            <a:r>
              <a:rPr lang="en-US" sz="2400" b="1" dirty="0">
                <a:hlinkClick r:id="rId2"/>
              </a:rPr>
              <a:t>http://cs.brown.edu/~ugur/fits_all.pdf</a:t>
            </a:r>
            <a:r>
              <a:rPr lang="en-US" sz="2400" b="1" dirty="0"/>
              <a:t> </a:t>
            </a:r>
          </a:p>
        </p:txBody>
      </p:sp>
    </p:spTree>
    <p:extLst>
      <p:ext uri="{BB962C8B-B14F-4D97-AF65-F5344CB8AC3E}">
        <p14:creationId xmlns:p14="http://schemas.microsoft.com/office/powerpoint/2010/main" val="186147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dirty="0">
                <a:latin typeface="Arial" panose="020B0604020202020204" pitchFamily="34" charset="0"/>
                <a:cs typeface="Arial" panose="020B0604020202020204" pitchFamily="34" charset="0"/>
              </a:rPr>
              <a:t>One Approach to Parallelization and Distribution</a:t>
            </a:r>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Map/Reduce – Introduced by Google in 2004</a:t>
            </a:r>
          </a:p>
          <a:p>
            <a:r>
              <a:rPr lang="en-US" sz="2400" dirty="0">
                <a:latin typeface="Arial" panose="020B0604020202020204" pitchFamily="34" charset="0"/>
                <a:cs typeface="Arial" panose="020B0604020202020204" pitchFamily="34" charset="0"/>
              </a:rPr>
              <a:t>Hadoop – A top tier Apache Project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33" y="3632524"/>
            <a:ext cx="6343375" cy="290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34587" y="2986201"/>
            <a:ext cx="4572000" cy="646331"/>
          </a:xfrm>
          <a:prstGeom prst="rect">
            <a:avLst/>
          </a:prstGeom>
        </p:spPr>
        <p:txBody>
          <a:bodyPr>
            <a:spAutoFit/>
          </a:bodyPr>
          <a:lstStyle/>
          <a:p>
            <a:pPr algn="ctr"/>
            <a:r>
              <a:rPr lang="en-US" b="1" dirty="0"/>
              <a:t>Apache Hadoop 2 – Open Source</a:t>
            </a:r>
            <a:br>
              <a:rPr lang="en-US" b="1" dirty="0"/>
            </a:br>
            <a:r>
              <a:rPr lang="en-US" b="1" dirty="0">
                <a:hlinkClick r:id="rId3"/>
              </a:rPr>
              <a:t>http://blog.andreamostosi.name/</a:t>
            </a:r>
            <a:r>
              <a:rPr lang="en-US" b="1" dirty="0"/>
              <a:t> </a:t>
            </a:r>
            <a:endParaRPr lang="en-US" dirty="0"/>
          </a:p>
        </p:txBody>
      </p:sp>
    </p:spTree>
    <p:extLst>
      <p:ext uri="{BB962C8B-B14F-4D97-AF65-F5344CB8AC3E}">
        <p14:creationId xmlns:p14="http://schemas.microsoft.com/office/powerpoint/2010/main" val="1130425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7548-D47E-4D93-82E6-58DEABC4FE88}"/>
              </a:ext>
            </a:extLst>
          </p:cNvPr>
          <p:cNvSpPr>
            <a:spLocks noGrp="1"/>
          </p:cNvSpPr>
          <p:nvPr>
            <p:ph type="title"/>
          </p:nvPr>
        </p:nvSpPr>
        <p:spPr/>
        <p:txBody>
          <a:bodyPr/>
          <a:lstStyle/>
          <a:p>
            <a:r>
              <a:rPr lang="en-US" dirty="0"/>
              <a:t>Apache Spark</a:t>
            </a:r>
          </a:p>
        </p:txBody>
      </p:sp>
      <p:sp>
        <p:nvSpPr>
          <p:cNvPr id="3" name="Footer Placeholder 2">
            <a:extLst>
              <a:ext uri="{FF2B5EF4-FFF2-40B4-BE49-F238E27FC236}">
                <a16:creationId xmlns:a16="http://schemas.microsoft.com/office/drawing/2014/main" id="{CC4D8B69-34E2-4527-9F98-29A6D7D1578E}"/>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79C2180B-CB9E-4B7C-A376-FA4D39A0D377}"/>
              </a:ext>
            </a:extLst>
          </p:cNvPr>
          <p:cNvSpPr>
            <a:spLocks noGrp="1"/>
          </p:cNvSpPr>
          <p:nvPr>
            <p:ph type="sldNum" sz="quarter" idx="12"/>
          </p:nvPr>
        </p:nvSpPr>
        <p:spPr/>
        <p:txBody>
          <a:bodyPr/>
          <a:lstStyle/>
          <a:p>
            <a:fld id="{B94A0634-974A-46A7-B268-05D2A189DA49}" type="slidenum">
              <a:rPr lang="en-US" smtClean="0"/>
              <a:t>39</a:t>
            </a:fld>
            <a:endParaRPr lang="en-US"/>
          </a:p>
        </p:txBody>
      </p:sp>
      <p:pic>
        <p:nvPicPr>
          <p:cNvPr id="1026" name="Picture 2" descr="http://spark.apache.org/images/spark-stack.png">
            <a:extLst>
              <a:ext uri="{FF2B5EF4-FFF2-40B4-BE49-F238E27FC236}">
                <a16:creationId xmlns:a16="http://schemas.microsoft.com/office/drawing/2014/main" id="{80C49A94-5F32-478D-8FCD-41028C393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3338385"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AB16941-FB8D-498B-8CD1-83F4F618CE41}"/>
              </a:ext>
            </a:extLst>
          </p:cNvPr>
          <p:cNvSpPr/>
          <p:nvPr/>
        </p:nvSpPr>
        <p:spPr>
          <a:xfrm>
            <a:off x="4267200" y="2305347"/>
            <a:ext cx="4572000" cy="1200329"/>
          </a:xfrm>
          <a:prstGeom prst="rect">
            <a:avLst/>
          </a:prstGeom>
        </p:spPr>
        <p:txBody>
          <a:bodyPr>
            <a:spAutoFit/>
          </a:bodyPr>
          <a:lstStyle/>
          <a:p>
            <a:r>
              <a:rPr lang="en-US" dirty="0"/>
              <a:t>From </a:t>
            </a:r>
            <a:r>
              <a:rPr lang="en-US" dirty="0" err="1"/>
              <a:t>Databricks</a:t>
            </a:r>
            <a:r>
              <a:rPr lang="en-US" dirty="0"/>
              <a:t>’ Spark Site:</a:t>
            </a:r>
          </a:p>
          <a:p>
            <a:r>
              <a:rPr lang="en-US" dirty="0"/>
              <a:t>“Run programs up to 100x faster than Hadoop MapReduce in memory, or 10x faster on disk.”</a:t>
            </a:r>
          </a:p>
        </p:txBody>
      </p:sp>
      <p:pic>
        <p:nvPicPr>
          <p:cNvPr id="1030" name="Picture 6" descr="http://spark.apache.org/images/logistic-regression.png">
            <a:extLst>
              <a:ext uri="{FF2B5EF4-FFF2-40B4-BE49-F238E27FC236}">
                <a16:creationId xmlns:a16="http://schemas.microsoft.com/office/drawing/2014/main" id="{90BC0EA9-514E-4937-A19D-4FF830FB6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702291"/>
            <a:ext cx="238125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50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a:xfrm>
            <a:off x="457200" y="1166018"/>
            <a:ext cx="8229600" cy="4525963"/>
          </a:xfrm>
        </p:spPr>
        <p:txBody>
          <a:bodyPr>
            <a:noAutofit/>
          </a:bodyPr>
          <a:lstStyle/>
          <a:p>
            <a:r>
              <a:rPr lang="en-US" sz="1400" b="1" dirty="0"/>
              <a:t>Grades:</a:t>
            </a:r>
          </a:p>
          <a:p>
            <a:pPr lvl="1"/>
            <a:r>
              <a:rPr lang="en-US" sz="1400" b="1" dirty="0"/>
              <a:t>  Team Project (Written &amp; Oral). (40%)</a:t>
            </a:r>
          </a:p>
          <a:p>
            <a:pPr lvl="2"/>
            <a:r>
              <a:rPr lang="en-US" sz="1400" b="1" dirty="0"/>
              <a:t>Milestones Throughout the Semester (TBA).</a:t>
            </a:r>
          </a:p>
          <a:p>
            <a:pPr lvl="2"/>
            <a:r>
              <a:rPr lang="en-US" sz="1400" b="1" dirty="0"/>
              <a:t>Oral Presentations for each team in last class (or if necessary last 2 classes).</a:t>
            </a:r>
          </a:p>
          <a:p>
            <a:pPr lvl="2"/>
            <a:r>
              <a:rPr lang="en-US" sz="1400" b="1" dirty="0"/>
              <a:t>Teams can be 1 – 4 people.</a:t>
            </a:r>
          </a:p>
          <a:p>
            <a:pPr lvl="2"/>
            <a:r>
              <a:rPr lang="en-US" sz="1400" b="1" dirty="0"/>
              <a:t>A short, ½ page, proposal will be due at Class 6.  Proposed data and goals.</a:t>
            </a:r>
          </a:p>
          <a:p>
            <a:pPr lvl="2"/>
            <a:r>
              <a:rPr lang="en-US" sz="1400" b="1" dirty="0"/>
              <a:t>Students will form their teams, but team membership should be decided by Class 3.  In some cases minor changes can occur later.  Fill out the equivalent of slide 9 for your team by class 3.  If changes, submit new slides.</a:t>
            </a:r>
          </a:p>
          <a:p>
            <a:pPr lvl="1"/>
            <a:r>
              <a:rPr lang="en-US" sz="1400" b="1" dirty="0"/>
              <a:t> Class Leadership and Homework.  (25%)</a:t>
            </a:r>
          </a:p>
          <a:p>
            <a:pPr lvl="2"/>
            <a:r>
              <a:rPr lang="en-US" sz="1400" b="1" dirty="0"/>
              <a:t>In each class meeting, members of the class will be assigned readings on which they will lead discussion.  Everyone should read all readings and be prepared to discuss them.  Students will be randomly selected to report on readings.</a:t>
            </a:r>
          </a:p>
          <a:p>
            <a:pPr lvl="2"/>
            <a:r>
              <a:rPr lang="en-US" sz="1400" b="1" dirty="0"/>
              <a:t>Each student will write and </a:t>
            </a:r>
            <a:r>
              <a:rPr lang="en-US" sz="1400" b="1" dirty="0" err="1"/>
              <a:t>sbmit</a:t>
            </a:r>
            <a:r>
              <a:rPr lang="en-US" sz="1400" b="1" dirty="0"/>
              <a:t> a short review of readings, about ½ page, each week.</a:t>
            </a:r>
          </a:p>
          <a:p>
            <a:pPr lvl="2"/>
            <a:r>
              <a:rPr lang="en-US" sz="1400" b="1" dirty="0"/>
              <a:t>About every 2 weeks, programming homework assignments will be given.</a:t>
            </a:r>
          </a:p>
          <a:p>
            <a:pPr lvl="1"/>
            <a:r>
              <a:rPr lang="en-US" sz="1400" b="1" dirty="0"/>
              <a:t>  Term Papers. (35%)</a:t>
            </a:r>
          </a:p>
          <a:p>
            <a:pPr lvl="2"/>
            <a:r>
              <a:rPr lang="en-US" sz="1400" b="1" dirty="0"/>
              <a:t>One term paper, of about 5 – 8 pages, on a subject of the student’s choice.</a:t>
            </a:r>
          </a:p>
          <a:p>
            <a:pPr lvl="2"/>
            <a:r>
              <a:rPr lang="en-US" sz="1400" b="1" dirty="0"/>
              <a:t>Paper due last week of October (Class 9), Penalties if Later.</a:t>
            </a:r>
          </a:p>
          <a:p>
            <a:pPr lvl="2"/>
            <a:r>
              <a:rPr lang="en-US" sz="1400" b="1" dirty="0"/>
              <a:t>Proposed topic, with short abstract, is due in Class 3.  </a:t>
            </a:r>
          </a:p>
          <a:p>
            <a:pPr lvl="1"/>
            <a:r>
              <a:rPr lang="en-US" sz="1400" b="1" dirty="0"/>
              <a:t>  Late Policy:  For reading reports, papers later than the end of the week due will be penalized 50%.  </a:t>
            </a:r>
          </a:p>
        </p:txBody>
      </p:sp>
      <p:sp>
        <p:nvSpPr>
          <p:cNvPr id="4" name="Slide Number Placeholder 3"/>
          <p:cNvSpPr>
            <a:spLocks noGrp="1"/>
          </p:cNvSpPr>
          <p:nvPr>
            <p:ph type="sldNum" sz="quarter" idx="12"/>
          </p:nvPr>
        </p:nvSpPr>
        <p:spPr/>
        <p:txBody>
          <a:bodyPr/>
          <a:lstStyle/>
          <a:p>
            <a:fld id="{15E3B666-2228-44FF-B2B4-4EC568F9D43D}" type="slidenum">
              <a:rPr lang="en-US" smtClean="0"/>
              <a:t>4</a:t>
            </a:fld>
            <a:endParaRPr lang="en-US"/>
          </a:p>
        </p:txBody>
      </p:sp>
    </p:spTree>
    <p:extLst>
      <p:ext uri="{BB962C8B-B14F-4D97-AF65-F5344CB8AC3E}">
        <p14:creationId xmlns:p14="http://schemas.microsoft.com/office/powerpoint/2010/main" val="100136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00" y="0"/>
            <a:ext cx="8229600" cy="1143000"/>
          </a:xfrm>
        </p:spPr>
        <p:txBody>
          <a:bodyPr/>
          <a:lstStyle/>
          <a:p>
            <a:r>
              <a:rPr lang="en-US" b="1" dirty="0"/>
              <a:t>MPP Data Architectures</a:t>
            </a:r>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40</a:t>
            </a:fld>
            <a:endParaRPr lang="en-US"/>
          </a:p>
        </p:txBody>
      </p:sp>
      <p:sp>
        <p:nvSpPr>
          <p:cNvPr id="5" name="Rounded Rectangle 4"/>
          <p:cNvSpPr/>
          <p:nvPr/>
        </p:nvSpPr>
        <p:spPr>
          <a:xfrm>
            <a:off x="3720352" y="1371600"/>
            <a:ext cx="2470498" cy="4738523"/>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311152" y="1385723"/>
            <a:ext cx="2470498" cy="4724400"/>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085450" y="1385723"/>
            <a:ext cx="2470498" cy="4724400"/>
          </a:xfrm>
          <a:prstGeom prst="roundRect">
            <a:avLst/>
          </a:prstGeom>
          <a:solidFill>
            <a:schemeClr val="bg2">
              <a:alpha val="34000"/>
            </a:schemeClr>
          </a:solidFill>
          <a:ln>
            <a:solidFill>
              <a:schemeClr val="bg1">
                <a:lumMod val="50000"/>
              </a:schemeClr>
            </a:solidFill>
          </a:ln>
          <a:effectLst/>
          <a:scene3d>
            <a:camera prst="orthographicFront"/>
            <a:lightRig rig="threePt" dir="t"/>
          </a:scene3d>
          <a:sp3d>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2"/>
          <p:cNvGrpSpPr/>
          <p:nvPr/>
        </p:nvGrpSpPr>
        <p:grpSpPr>
          <a:xfrm>
            <a:off x="3890995" y="2985923"/>
            <a:ext cx="2223655" cy="1600200"/>
            <a:chOff x="3467100" y="3429000"/>
            <a:chExt cx="2476500" cy="1600200"/>
          </a:xfrm>
        </p:grpSpPr>
        <p:grpSp>
          <p:nvGrpSpPr>
            <p:cNvPr id="9" name="Group 177"/>
            <p:cNvGrpSpPr/>
            <p:nvPr/>
          </p:nvGrpSpPr>
          <p:grpSpPr>
            <a:xfrm>
              <a:off x="3543300" y="4447683"/>
              <a:ext cx="381000" cy="581517"/>
              <a:chOff x="5562600" y="2002720"/>
              <a:chExt cx="762000" cy="1131498"/>
            </a:xfrm>
          </p:grpSpPr>
          <p:sp>
            <p:nvSpPr>
              <p:cNvPr id="33" name="Flowchart: Magnetic Disk 32"/>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34" name="Flowchart: Magnetic Disk 33"/>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35" name="Flowchart: Magnetic Disk 34"/>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10" name="Group 181"/>
            <p:cNvGrpSpPr/>
            <p:nvPr/>
          </p:nvGrpSpPr>
          <p:grpSpPr>
            <a:xfrm>
              <a:off x="4076700" y="4447683"/>
              <a:ext cx="381000" cy="581517"/>
              <a:chOff x="5562600" y="2002720"/>
              <a:chExt cx="762000" cy="1131498"/>
            </a:xfrm>
          </p:grpSpPr>
          <p:sp>
            <p:nvSpPr>
              <p:cNvPr id="30" name="Flowchart: Magnetic Disk 29"/>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31" name="Flowchart: Magnetic Disk 30"/>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32" name="Flowchart: Magnetic Disk 31"/>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11" name="Group 185"/>
            <p:cNvGrpSpPr/>
            <p:nvPr/>
          </p:nvGrpSpPr>
          <p:grpSpPr>
            <a:xfrm>
              <a:off x="4630882" y="4447683"/>
              <a:ext cx="381000" cy="581517"/>
              <a:chOff x="5562600" y="2002720"/>
              <a:chExt cx="762000" cy="1131498"/>
            </a:xfrm>
          </p:grpSpPr>
          <p:sp>
            <p:nvSpPr>
              <p:cNvPr id="27" name="Flowchart: Magnetic Disk 26"/>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28" name="Flowchart: Magnetic Disk 27"/>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29" name="Flowchart: Magnetic Disk 28"/>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12" name="Group 189"/>
            <p:cNvGrpSpPr/>
            <p:nvPr/>
          </p:nvGrpSpPr>
          <p:grpSpPr>
            <a:xfrm>
              <a:off x="5372100" y="4447683"/>
              <a:ext cx="381000" cy="581517"/>
              <a:chOff x="5562600" y="2002720"/>
              <a:chExt cx="762000" cy="1131498"/>
            </a:xfrm>
          </p:grpSpPr>
          <p:sp>
            <p:nvSpPr>
              <p:cNvPr id="24" name="Flowchart: Magnetic Disk 23"/>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25" name="Flowchart: Magnetic Disk 24"/>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26" name="Flowchart: Magnetic Disk 25"/>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sp>
          <p:nvSpPr>
            <p:cNvPr id="13" name="Flowchart: Magnetic Disk 12"/>
            <p:cNvSpPr/>
            <p:nvPr/>
          </p:nvSpPr>
          <p:spPr>
            <a:xfrm>
              <a:off x="3543300" y="4038600"/>
              <a:ext cx="2209800" cy="2286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900" dirty="0"/>
                <a:t>DB Federation Layer</a:t>
              </a:r>
              <a:endParaRPr lang="en-US" sz="900" dirty="0">
                <a:solidFill>
                  <a:schemeClr val="bg1"/>
                </a:solidFill>
              </a:endParaRPr>
            </a:p>
          </p:txBody>
        </p:sp>
        <p:sp>
          <p:nvSpPr>
            <p:cNvPr id="14" name="Flowchart: Magnetic Disk 13"/>
            <p:cNvSpPr/>
            <p:nvPr/>
          </p:nvSpPr>
          <p:spPr>
            <a:xfrm>
              <a:off x="3543300" y="34290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sp>
          <p:nvSpPr>
            <p:cNvPr id="15" name="Flowchart: Magnetic Disk 14"/>
            <p:cNvSpPr/>
            <p:nvPr/>
          </p:nvSpPr>
          <p:spPr>
            <a:xfrm>
              <a:off x="4381500" y="34290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cxnSp>
          <p:nvCxnSpPr>
            <p:cNvPr id="16" name="Straight Connector 15"/>
            <p:cNvCxnSpPr>
              <a:stCxn id="14" idx="3"/>
            </p:cNvCxnSpPr>
            <p:nvPr/>
          </p:nvCxnSpPr>
          <p:spPr>
            <a:xfrm>
              <a:off x="3810000" y="3619500"/>
              <a:ext cx="1143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3"/>
              <a:endCxn id="13" idx="1"/>
            </p:cNvCxnSpPr>
            <p:nvPr/>
          </p:nvCxnSpPr>
          <p:spPr>
            <a:xfrm>
              <a:off x="4648200" y="3619500"/>
              <a:ext cx="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33" idx="1"/>
            </p:cNvCxnSpPr>
            <p:nvPr/>
          </p:nvCxnSpPr>
          <p:spPr>
            <a:xfrm>
              <a:off x="37338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672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27" idx="1"/>
            </p:cNvCxnSpPr>
            <p:nvPr/>
          </p:nvCxnSpPr>
          <p:spPr>
            <a:xfrm>
              <a:off x="4821382"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524500" y="4267200"/>
              <a:ext cx="0" cy="18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67100" y="3962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05200" y="4343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8"/>
          <p:cNvGrpSpPr/>
          <p:nvPr/>
        </p:nvGrpSpPr>
        <p:grpSpPr>
          <a:xfrm>
            <a:off x="178010" y="3747923"/>
            <a:ext cx="736390" cy="1024357"/>
            <a:chOff x="7691171" y="1598902"/>
            <a:chExt cx="797172" cy="1614091"/>
          </a:xfrm>
        </p:grpSpPr>
        <p:sp>
          <p:nvSpPr>
            <p:cNvPr id="37" name="Flowchart: Magnetic Disk 9"/>
            <p:cNvSpPr/>
            <p:nvPr/>
          </p:nvSpPr>
          <p:spPr>
            <a:xfrm>
              <a:off x="7691173" y="1598902"/>
              <a:ext cx="797170" cy="534699"/>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700" dirty="0">
                  <a:solidFill>
                    <a:schemeClr val="bg1"/>
                  </a:solidFill>
                </a:rPr>
                <a:t>Meta-data </a:t>
              </a:r>
              <a:r>
                <a:rPr lang="en-US" sz="700" dirty="0" err="1">
                  <a:solidFill>
                    <a:schemeClr val="bg1"/>
                  </a:solidFill>
                </a:rPr>
                <a:t>Mgr</a:t>
              </a:r>
              <a:endParaRPr lang="en-US" sz="700" dirty="0">
                <a:solidFill>
                  <a:schemeClr val="bg1"/>
                </a:solidFill>
              </a:endParaRPr>
            </a:p>
          </p:txBody>
        </p:sp>
        <p:sp>
          <p:nvSpPr>
            <p:cNvPr id="38" name="Flowchart: Magnetic Disk 10"/>
            <p:cNvSpPr/>
            <p:nvPr/>
          </p:nvSpPr>
          <p:spPr>
            <a:xfrm>
              <a:off x="7691171" y="2133601"/>
              <a:ext cx="797169" cy="533399"/>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700" dirty="0"/>
                <a:t>SQL Engine</a:t>
              </a:r>
              <a:endParaRPr lang="en-US" sz="700" dirty="0">
                <a:solidFill>
                  <a:schemeClr val="bg1"/>
                </a:solidFill>
              </a:endParaRPr>
            </a:p>
          </p:txBody>
        </p:sp>
        <p:sp>
          <p:nvSpPr>
            <p:cNvPr id="39" name="Flowchart: Magnetic Disk 11"/>
            <p:cNvSpPr/>
            <p:nvPr/>
          </p:nvSpPr>
          <p:spPr>
            <a:xfrm>
              <a:off x="7691171" y="2679594"/>
              <a:ext cx="797169" cy="53339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700" dirty="0"/>
                <a:t>Storage </a:t>
              </a:r>
              <a:r>
                <a:rPr lang="en-US" sz="700" dirty="0" err="1"/>
                <a:t>Mgr</a:t>
              </a:r>
              <a:endParaRPr lang="en-US" sz="700" dirty="0">
                <a:solidFill>
                  <a:schemeClr val="bg1"/>
                </a:solidFill>
              </a:endParaRPr>
            </a:p>
          </p:txBody>
        </p:sp>
      </p:grpSp>
      <p:cxnSp>
        <p:nvCxnSpPr>
          <p:cNvPr id="40" name="Straight Arrow Connector 39"/>
          <p:cNvCxnSpPr>
            <a:endCxn id="37" idx="4"/>
          </p:cNvCxnSpPr>
          <p:nvPr/>
        </p:nvCxnSpPr>
        <p:spPr>
          <a:xfrm flipH="1" flipV="1">
            <a:off x="914400" y="3917592"/>
            <a:ext cx="392508" cy="87014"/>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nvPr>
        </p:nvGraphicFramePr>
        <p:xfrm>
          <a:off x="1237850" y="1625762"/>
          <a:ext cx="2209800" cy="121920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err="1"/>
                        <a:t>Sharded</a:t>
                      </a:r>
                      <a:r>
                        <a:rPr lang="en-US" sz="1400" dirty="0"/>
                        <a:t>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Multiple</a:t>
                      </a:r>
                      <a:r>
                        <a:rPr lang="en-US" sz="1200" baseline="0" dirty="0"/>
                        <a:t> DBs unified at Application layer</a:t>
                      </a:r>
                      <a:endParaRPr lang="en-US" sz="1200" dirty="0"/>
                    </a:p>
                  </a:txBody>
                  <a:tcPr/>
                </a:tc>
                <a:extLst>
                  <a:ext uri="{0D108BD9-81ED-4DB2-BD59-A6C34878D82A}">
                    <a16:rowId xmlns:a16="http://schemas.microsoft.com/office/drawing/2014/main" val="10001"/>
                  </a:ext>
                </a:extLst>
              </a:tr>
              <a:tr h="316779">
                <a:tc>
                  <a:txBody>
                    <a:bodyPr/>
                    <a:lstStyle/>
                    <a:p>
                      <a:r>
                        <a:rPr lang="en-US" sz="1200" dirty="0"/>
                        <a:t>Web Apps: eCommerce, Social</a:t>
                      </a:r>
                    </a:p>
                  </a:txBody>
                  <a:tcPr/>
                </a:tc>
                <a:extLst>
                  <a:ext uri="{0D108BD9-81ED-4DB2-BD59-A6C34878D82A}">
                    <a16:rowId xmlns:a16="http://schemas.microsoft.com/office/drawing/2014/main" val="10002"/>
                  </a:ext>
                </a:extLst>
              </a:tr>
            </a:tbl>
          </a:graphicData>
        </a:graphic>
      </p:graphicFrame>
      <p:grpSp>
        <p:nvGrpSpPr>
          <p:cNvPr id="42" name="Group 41"/>
          <p:cNvGrpSpPr/>
          <p:nvPr/>
        </p:nvGrpSpPr>
        <p:grpSpPr>
          <a:xfrm>
            <a:off x="1237850" y="2909723"/>
            <a:ext cx="2209800" cy="1676400"/>
            <a:chOff x="609600" y="3352800"/>
            <a:chExt cx="2438400" cy="1676400"/>
          </a:xfrm>
        </p:grpSpPr>
        <p:grpSp>
          <p:nvGrpSpPr>
            <p:cNvPr id="43" name="Group 21"/>
            <p:cNvGrpSpPr/>
            <p:nvPr/>
          </p:nvGrpSpPr>
          <p:grpSpPr>
            <a:xfrm>
              <a:off x="685800" y="4447683"/>
              <a:ext cx="381000" cy="581517"/>
              <a:chOff x="5562600" y="2002720"/>
              <a:chExt cx="762000" cy="1131498"/>
            </a:xfrm>
          </p:grpSpPr>
          <p:sp>
            <p:nvSpPr>
              <p:cNvPr id="67" name="Flowchart: Magnetic Disk 66"/>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68" name="Flowchart: Magnetic Disk 67"/>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69" name="Flowchart: Magnetic Disk 68"/>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44" name="Group 36"/>
            <p:cNvGrpSpPr/>
            <p:nvPr/>
          </p:nvGrpSpPr>
          <p:grpSpPr>
            <a:xfrm>
              <a:off x="1219200" y="4447683"/>
              <a:ext cx="381000" cy="581517"/>
              <a:chOff x="5562600" y="2002720"/>
              <a:chExt cx="762000" cy="1131498"/>
            </a:xfrm>
          </p:grpSpPr>
          <p:sp>
            <p:nvSpPr>
              <p:cNvPr id="64" name="Flowchart: Magnetic Disk 63"/>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65" name="Flowchart: Magnetic Disk 64"/>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66" name="Flowchart: Magnetic Disk 65"/>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45" name="Group 40"/>
            <p:cNvGrpSpPr/>
            <p:nvPr/>
          </p:nvGrpSpPr>
          <p:grpSpPr>
            <a:xfrm>
              <a:off x="1773382" y="4447683"/>
              <a:ext cx="381000" cy="581517"/>
              <a:chOff x="5562600" y="2002720"/>
              <a:chExt cx="762000" cy="1131498"/>
            </a:xfrm>
          </p:grpSpPr>
          <p:sp>
            <p:nvSpPr>
              <p:cNvPr id="61" name="Flowchart: Magnetic Disk 60"/>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62" name="Flowchart: Magnetic Disk 61"/>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63" name="Flowchart: Magnetic Disk 62"/>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grpSp>
          <p:nvGrpSpPr>
            <p:cNvPr id="46" name="Group 44"/>
            <p:cNvGrpSpPr/>
            <p:nvPr/>
          </p:nvGrpSpPr>
          <p:grpSpPr>
            <a:xfrm>
              <a:off x="2514600" y="4447683"/>
              <a:ext cx="381000" cy="581517"/>
              <a:chOff x="5562600" y="2002720"/>
              <a:chExt cx="762000" cy="1131498"/>
            </a:xfrm>
          </p:grpSpPr>
          <p:sp>
            <p:nvSpPr>
              <p:cNvPr id="58" name="Flowchart: Magnetic Disk 57"/>
              <p:cNvSpPr/>
              <p:nvPr/>
            </p:nvSpPr>
            <p:spPr>
              <a:xfrm>
                <a:off x="5562600" y="2002720"/>
                <a:ext cx="762000" cy="3810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sp>
            <p:nvSpPr>
              <p:cNvPr id="59" name="Flowchart: Magnetic Disk 58"/>
              <p:cNvSpPr/>
              <p:nvPr/>
            </p:nvSpPr>
            <p:spPr>
              <a:xfrm>
                <a:off x="5562600" y="2372218"/>
                <a:ext cx="762000" cy="3810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900" dirty="0">
                  <a:solidFill>
                    <a:schemeClr val="bg1"/>
                  </a:solidFill>
                </a:endParaRPr>
              </a:p>
            </p:txBody>
          </p:sp>
          <p:sp>
            <p:nvSpPr>
              <p:cNvPr id="60" name="Flowchart: Magnetic Disk 59"/>
              <p:cNvSpPr/>
              <p:nvPr/>
            </p:nvSpPr>
            <p:spPr>
              <a:xfrm>
                <a:off x="5562600" y="2753218"/>
                <a:ext cx="762000" cy="381000"/>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grpSp>
        <p:sp>
          <p:nvSpPr>
            <p:cNvPr id="47" name="Flowchart: Magnetic Disk 46"/>
            <p:cNvSpPr/>
            <p:nvPr/>
          </p:nvSpPr>
          <p:spPr>
            <a:xfrm>
              <a:off x="685800" y="3657600"/>
              <a:ext cx="2209800" cy="228600"/>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900" dirty="0"/>
                <a:t>Application Layer</a:t>
              </a:r>
              <a:endParaRPr lang="en-US" sz="900" dirty="0">
                <a:solidFill>
                  <a:schemeClr val="bg1"/>
                </a:solidFill>
              </a:endParaRPr>
            </a:p>
          </p:txBody>
        </p:sp>
        <p:sp>
          <p:nvSpPr>
            <p:cNvPr id="48" name="Flowchart: Magnetic Disk 47"/>
            <p:cNvSpPr/>
            <p:nvPr/>
          </p:nvSpPr>
          <p:spPr>
            <a:xfrm>
              <a:off x="685800" y="33528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sp>
          <p:nvSpPr>
            <p:cNvPr id="49" name="Flowchart: Magnetic Disk 48"/>
            <p:cNvSpPr/>
            <p:nvPr/>
          </p:nvSpPr>
          <p:spPr>
            <a:xfrm>
              <a:off x="1366345" y="3352800"/>
              <a:ext cx="533400"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cxnSp>
          <p:nvCxnSpPr>
            <p:cNvPr id="50" name="Straight Connector 49"/>
            <p:cNvCxnSpPr>
              <a:stCxn id="48" idx="3"/>
            </p:cNvCxnSpPr>
            <p:nvPr/>
          </p:nvCxnSpPr>
          <p:spPr>
            <a:xfrm>
              <a:off x="952500" y="3543300"/>
              <a:ext cx="57150"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9" idx="3"/>
              <a:endCxn id="47" idx="1"/>
            </p:cNvCxnSpPr>
            <p:nvPr/>
          </p:nvCxnSpPr>
          <p:spPr>
            <a:xfrm rot="16200000" flipH="1">
              <a:off x="1654722" y="3521622"/>
              <a:ext cx="114300" cy="157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67" idx="1"/>
            </p:cNvCxnSpPr>
            <p:nvPr/>
          </p:nvCxnSpPr>
          <p:spPr>
            <a:xfrm>
              <a:off x="8763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097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1" idx="1"/>
            </p:cNvCxnSpPr>
            <p:nvPr/>
          </p:nvCxnSpPr>
          <p:spPr>
            <a:xfrm>
              <a:off x="1963882"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67000" y="3886200"/>
              <a:ext cx="0" cy="56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600" y="3962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09600" y="4343400"/>
              <a:ext cx="2438400" cy="0"/>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70" name="Table 69"/>
          <p:cNvGraphicFramePr>
            <a:graphicFrameLocks noGrp="1"/>
          </p:cNvGraphicFramePr>
          <p:nvPr>
            <p:extLst/>
          </p:nvPr>
        </p:nvGraphicFramePr>
        <p:xfrm>
          <a:off x="1237850" y="4795471"/>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r>
                        <a:rPr lang="en-US" sz="1200" b="0" dirty="0">
                          <a:solidFill>
                            <a:schemeClr val="tx1"/>
                          </a:solidFill>
                        </a:rPr>
                        <a:t>Scale by adding full</a:t>
                      </a:r>
                      <a:r>
                        <a:rPr lang="en-US" sz="1200" b="0" baseline="0" dirty="0">
                          <a:solidFill>
                            <a:schemeClr val="tx1"/>
                          </a:solidFill>
                        </a:rPr>
                        <a:t> instances of DB.  Integration across shards done outside </a:t>
                      </a:r>
                      <a:r>
                        <a:rPr lang="en-US" sz="1200" b="0" baseline="0" dirty="0" err="1">
                          <a:solidFill>
                            <a:schemeClr val="tx1"/>
                          </a:solidFill>
                        </a:rPr>
                        <a:t>DBs.</a:t>
                      </a:r>
                      <a:endParaRPr lang="en-US" sz="1200" b="0" baseline="0" dirty="0">
                        <a:solidFill>
                          <a:schemeClr val="tx1"/>
                        </a:solidFill>
                      </a:endParaRPr>
                    </a:p>
                    <a:p>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Custom-built</a:t>
                      </a:r>
                    </a:p>
                  </a:txBody>
                  <a:tcPr>
                    <a:solidFill>
                      <a:schemeClr val="bg1">
                        <a:lumMod val="50000"/>
                      </a:schemeClr>
                    </a:solidFill>
                  </a:tcPr>
                </a:tc>
                <a:extLst>
                  <a:ext uri="{0D108BD9-81ED-4DB2-BD59-A6C34878D82A}">
                    <a16:rowId xmlns:a16="http://schemas.microsoft.com/office/drawing/2014/main" val="10001"/>
                  </a:ext>
                </a:extLst>
              </a:tr>
            </a:tbl>
          </a:graphicData>
        </a:graphic>
      </p:graphicFrame>
      <p:grpSp>
        <p:nvGrpSpPr>
          <p:cNvPr id="71" name="Group 70"/>
          <p:cNvGrpSpPr/>
          <p:nvPr/>
        </p:nvGrpSpPr>
        <p:grpSpPr>
          <a:xfrm>
            <a:off x="6495650" y="3045845"/>
            <a:ext cx="2223655" cy="1610819"/>
            <a:chOff x="6629400" y="2879322"/>
            <a:chExt cx="2223655" cy="1610819"/>
          </a:xfrm>
        </p:grpSpPr>
        <p:sp>
          <p:nvSpPr>
            <p:cNvPr id="72" name="Flowchart: Magnetic Disk 71"/>
            <p:cNvSpPr/>
            <p:nvPr/>
          </p:nvSpPr>
          <p:spPr>
            <a:xfrm>
              <a:off x="6755606" y="4060342"/>
              <a:ext cx="1864519" cy="223371"/>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schemeClr val="bg1"/>
                  </a:solidFill>
                </a:rPr>
                <a:t>Natively-parallel SQL Engine</a:t>
              </a:r>
            </a:p>
          </p:txBody>
        </p:sp>
        <p:sp>
          <p:nvSpPr>
            <p:cNvPr id="73" name="Flowchart: Magnetic Disk 72"/>
            <p:cNvSpPr/>
            <p:nvPr/>
          </p:nvSpPr>
          <p:spPr>
            <a:xfrm>
              <a:off x="6755606"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sp>
          <p:nvSpPr>
            <p:cNvPr id="74" name="Flowchart: Magnetic Disk 73"/>
            <p:cNvSpPr/>
            <p:nvPr/>
          </p:nvSpPr>
          <p:spPr>
            <a:xfrm>
              <a:off x="7060406" y="2879322"/>
              <a:ext cx="483394"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sp>
          <p:nvSpPr>
            <p:cNvPr id="75" name="Flowchart: Magnetic Disk 74"/>
            <p:cNvSpPr/>
            <p:nvPr/>
          </p:nvSpPr>
          <p:spPr>
            <a:xfrm>
              <a:off x="7974806" y="2879322"/>
              <a:ext cx="483394" cy="190500"/>
            </a:xfrm>
            <a:prstGeom prst="flowChartMagneticDisk">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t>Client</a:t>
              </a:r>
              <a:endParaRPr lang="en-US" sz="900" dirty="0">
                <a:solidFill>
                  <a:schemeClr val="bg1"/>
                </a:solidFill>
              </a:endParaRPr>
            </a:p>
          </p:txBody>
        </p:sp>
        <p:cxnSp>
          <p:nvCxnSpPr>
            <p:cNvPr id="76" name="Straight Connector 75"/>
            <p:cNvCxnSpPr>
              <a:stCxn id="74" idx="3"/>
              <a:endCxn id="85" idx="1"/>
            </p:cNvCxnSpPr>
            <p:nvPr/>
          </p:nvCxnSpPr>
          <p:spPr>
            <a:xfrm rot="16200000" flipH="1">
              <a:off x="7082111" y="3289813"/>
              <a:ext cx="756691" cy="316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3"/>
              <a:endCxn id="85" idx="1"/>
            </p:cNvCxnSpPr>
            <p:nvPr/>
          </p:nvCxnSpPr>
          <p:spPr>
            <a:xfrm rot="5400000">
              <a:off x="7539312" y="3149321"/>
              <a:ext cx="756691" cy="5976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7100887" y="3995909"/>
              <a:ext cx="345282" cy="71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7446169" y="4022322"/>
              <a:ext cx="69056" cy="541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722394" y="4022322"/>
              <a:ext cx="183756" cy="45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91450" y="3995909"/>
              <a:ext cx="648100" cy="805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Flowchart: Magnetic Disk 81"/>
            <p:cNvSpPr/>
            <p:nvPr/>
          </p:nvSpPr>
          <p:spPr>
            <a:xfrm>
              <a:off x="7239000"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sp>
          <p:nvSpPr>
            <p:cNvPr id="83" name="Flowchart: Magnetic Disk 82"/>
            <p:cNvSpPr/>
            <p:nvPr/>
          </p:nvSpPr>
          <p:spPr>
            <a:xfrm>
              <a:off x="7722394" y="4283713"/>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sp>
          <p:nvSpPr>
            <p:cNvPr id="84" name="Flowchart: Magnetic Disk 83"/>
            <p:cNvSpPr/>
            <p:nvPr/>
          </p:nvSpPr>
          <p:spPr>
            <a:xfrm>
              <a:off x="8343900" y="4294332"/>
              <a:ext cx="345281" cy="195809"/>
            </a:xfrm>
            <a:prstGeom prst="flowChartMagneticDisk">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900" dirty="0">
                <a:solidFill>
                  <a:schemeClr val="bg1"/>
                </a:solidFill>
              </a:endParaRPr>
            </a:p>
          </p:txBody>
        </p:sp>
        <p:sp>
          <p:nvSpPr>
            <p:cNvPr id="85" name="Flowchart: Magnetic Disk 84"/>
            <p:cNvSpPr/>
            <p:nvPr/>
          </p:nvSpPr>
          <p:spPr>
            <a:xfrm>
              <a:off x="7446169" y="3826513"/>
              <a:ext cx="345281" cy="195809"/>
            </a:xfrm>
            <a:prstGeom prst="flowChartMagneticDisk">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900" dirty="0">
                <a:solidFill>
                  <a:schemeClr val="bg1"/>
                </a:solidFill>
              </a:endParaRPr>
            </a:p>
          </p:txBody>
        </p:sp>
        <p:cxnSp>
          <p:nvCxnSpPr>
            <p:cNvPr id="86" name="Straight Connector 85"/>
            <p:cNvCxnSpPr/>
            <p:nvPr/>
          </p:nvCxnSpPr>
          <p:spPr>
            <a:xfrm>
              <a:off x="6822200" y="3734247"/>
              <a:ext cx="1864600" cy="17814"/>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7" name="Right Brace 86"/>
            <p:cNvSpPr/>
            <p:nvPr/>
          </p:nvSpPr>
          <p:spPr>
            <a:xfrm>
              <a:off x="8610600" y="3200400"/>
              <a:ext cx="242455" cy="682532"/>
            </a:xfrm>
            <a:prstGeom prst="rightBrace">
              <a:avLst>
                <a:gd name="adj1" fmla="val 95583"/>
                <a:gd name="adj2" fmla="val 50000"/>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Left Brace 87"/>
            <p:cNvSpPr/>
            <p:nvPr/>
          </p:nvSpPr>
          <p:spPr>
            <a:xfrm>
              <a:off x="6652740" y="3262166"/>
              <a:ext cx="205260" cy="632528"/>
            </a:xfrm>
            <a:prstGeom prst="leftBrace">
              <a:avLst>
                <a:gd name="adj1" fmla="val 88930"/>
                <a:gd name="adj2" fmla="val 50000"/>
              </a:avLst>
            </a:prstGeom>
            <a:noFill/>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p:cNvSpPr txBox="1"/>
            <p:nvPr/>
          </p:nvSpPr>
          <p:spPr>
            <a:xfrm>
              <a:off x="6629400" y="3435805"/>
              <a:ext cx="2191550" cy="261610"/>
            </a:xfrm>
            <a:prstGeom prst="rect">
              <a:avLst/>
            </a:prstGeom>
            <a:noFill/>
          </p:spPr>
          <p:txBody>
            <a:bodyPr wrap="square" rtlCol="0" anchor="ctr">
              <a:spAutoFit/>
            </a:bodyPr>
            <a:lstStyle/>
            <a:p>
              <a:pPr algn="ctr"/>
              <a:r>
                <a:rPr lang="en-US" sz="1100" b="1" dirty="0">
                  <a:solidFill>
                    <a:schemeClr val="accent5">
                      <a:lumMod val="60000"/>
                      <a:lumOff val="40000"/>
                    </a:schemeClr>
                  </a:solidFill>
                </a:rPr>
                <a:t>Overhead eliminated</a:t>
              </a:r>
            </a:p>
          </p:txBody>
        </p:sp>
        <p:cxnSp>
          <p:nvCxnSpPr>
            <p:cNvPr id="90" name="Straight Connector 89"/>
            <p:cNvCxnSpPr/>
            <p:nvPr/>
          </p:nvCxnSpPr>
          <p:spPr>
            <a:xfrm>
              <a:off x="6837751" y="3421365"/>
              <a:ext cx="1855481" cy="7635"/>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91" name="Table 90"/>
          <p:cNvGraphicFramePr>
            <a:graphicFrameLocks noGrp="1"/>
          </p:cNvGraphicFramePr>
          <p:nvPr>
            <p:extLst/>
          </p:nvPr>
        </p:nvGraphicFramePr>
        <p:xfrm>
          <a:off x="3872752" y="1611639"/>
          <a:ext cx="2209800" cy="1078779"/>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a:t>Federated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Multiple</a:t>
                      </a:r>
                      <a:r>
                        <a:rPr lang="en-US" sz="1200" baseline="0" dirty="0"/>
                        <a:t> DBs unified at Federation layer</a:t>
                      </a:r>
                      <a:endParaRPr lang="en-US" sz="1200" dirty="0"/>
                    </a:p>
                  </a:txBody>
                  <a:tcPr/>
                </a:tc>
                <a:extLst>
                  <a:ext uri="{0D108BD9-81ED-4DB2-BD59-A6C34878D82A}">
                    <a16:rowId xmlns:a16="http://schemas.microsoft.com/office/drawing/2014/main" val="10001"/>
                  </a:ext>
                </a:extLst>
              </a:tr>
              <a:tr h="316779">
                <a:tc>
                  <a:txBody>
                    <a:bodyPr/>
                    <a:lstStyle/>
                    <a:p>
                      <a:r>
                        <a:rPr lang="en-US" sz="1200" dirty="0"/>
                        <a:t>DW / Analytics</a:t>
                      </a:r>
                    </a:p>
                  </a:txBody>
                  <a:tcPr/>
                </a:tc>
                <a:extLst>
                  <a:ext uri="{0D108BD9-81ED-4DB2-BD59-A6C34878D82A}">
                    <a16:rowId xmlns:a16="http://schemas.microsoft.com/office/drawing/2014/main" val="10002"/>
                  </a:ext>
                </a:extLst>
              </a:tr>
            </a:tbl>
          </a:graphicData>
        </a:graphic>
      </p:graphicFrame>
      <p:graphicFrame>
        <p:nvGraphicFramePr>
          <p:cNvPr id="92" name="Table 91"/>
          <p:cNvGraphicFramePr>
            <a:graphicFrameLocks noGrp="1"/>
          </p:cNvGraphicFramePr>
          <p:nvPr>
            <p:extLst/>
          </p:nvPr>
        </p:nvGraphicFramePr>
        <p:xfrm>
          <a:off x="3872752" y="4781348"/>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pPr marL="0" marR="0" indent="0" algn="l" defTabSz="914353"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Scale by adding full</a:t>
                      </a:r>
                      <a:r>
                        <a:rPr lang="en-US" sz="1200" b="0" baseline="0" dirty="0">
                          <a:solidFill>
                            <a:schemeClr val="tx1"/>
                          </a:solidFill>
                        </a:rPr>
                        <a:t> instances of DB, one per CPU core. Integration across shards done outside </a:t>
                      </a:r>
                      <a:r>
                        <a:rPr lang="en-US" sz="1200" b="0" baseline="0" dirty="0" err="1">
                          <a:solidFill>
                            <a:schemeClr val="tx1"/>
                          </a:solidFill>
                        </a:rPr>
                        <a:t>DBs.</a:t>
                      </a:r>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Redshift,</a:t>
                      </a:r>
                      <a:r>
                        <a:rPr lang="en-US" sz="1400" baseline="0" dirty="0">
                          <a:solidFill>
                            <a:schemeClr val="bg1"/>
                          </a:solidFill>
                        </a:rPr>
                        <a:t> Azure SQL DW</a:t>
                      </a:r>
                      <a:endParaRPr lang="en-US" sz="1400" dirty="0">
                        <a:solidFill>
                          <a:schemeClr val="bg1"/>
                        </a:solidFill>
                      </a:endParaRPr>
                    </a:p>
                  </a:txBody>
                  <a:tcPr>
                    <a:solidFill>
                      <a:schemeClr val="bg1">
                        <a:lumMod val="50000"/>
                      </a:schemeClr>
                    </a:solidFill>
                  </a:tcPr>
                </a:tc>
                <a:extLst>
                  <a:ext uri="{0D108BD9-81ED-4DB2-BD59-A6C34878D82A}">
                    <a16:rowId xmlns:a16="http://schemas.microsoft.com/office/drawing/2014/main" val="10001"/>
                  </a:ext>
                </a:extLst>
              </a:tr>
            </a:tbl>
          </a:graphicData>
        </a:graphic>
      </p:graphicFrame>
      <p:graphicFrame>
        <p:nvGraphicFramePr>
          <p:cNvPr id="93" name="Table 92"/>
          <p:cNvGraphicFramePr>
            <a:graphicFrameLocks noGrp="1"/>
          </p:cNvGraphicFramePr>
          <p:nvPr>
            <p:extLst/>
          </p:nvPr>
        </p:nvGraphicFramePr>
        <p:xfrm>
          <a:off x="6463552" y="1625762"/>
          <a:ext cx="2209800" cy="1078779"/>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68628">
                <a:tc>
                  <a:txBody>
                    <a:bodyPr/>
                    <a:lstStyle/>
                    <a:p>
                      <a:pPr algn="ctr"/>
                      <a:r>
                        <a:rPr lang="en-US" sz="1400" dirty="0"/>
                        <a:t>True MPP</a:t>
                      </a:r>
                    </a:p>
                  </a:txBody>
                  <a:tcPr>
                    <a:solidFill>
                      <a:schemeClr val="bg1">
                        <a:lumMod val="50000"/>
                      </a:schemeClr>
                    </a:solidFill>
                  </a:tcPr>
                </a:tc>
                <a:extLst>
                  <a:ext uri="{0D108BD9-81ED-4DB2-BD59-A6C34878D82A}">
                    <a16:rowId xmlns:a16="http://schemas.microsoft.com/office/drawing/2014/main" val="10000"/>
                  </a:ext>
                </a:extLst>
              </a:tr>
              <a:tr h="158911">
                <a:tc>
                  <a:txBody>
                    <a:bodyPr/>
                    <a:lstStyle/>
                    <a:p>
                      <a:r>
                        <a:rPr lang="en-US" sz="1200" dirty="0"/>
                        <a:t>Single DB with distributed storage and SQL execution</a:t>
                      </a:r>
                    </a:p>
                  </a:txBody>
                  <a:tcPr/>
                </a:tc>
                <a:extLst>
                  <a:ext uri="{0D108BD9-81ED-4DB2-BD59-A6C34878D82A}">
                    <a16:rowId xmlns:a16="http://schemas.microsoft.com/office/drawing/2014/main" val="10001"/>
                  </a:ext>
                </a:extLst>
              </a:tr>
              <a:tr h="316779">
                <a:tc>
                  <a:txBody>
                    <a:bodyPr/>
                    <a:lstStyle/>
                    <a:p>
                      <a:r>
                        <a:rPr lang="en-US" sz="1200" dirty="0"/>
                        <a:t>DW / Analytics</a:t>
                      </a:r>
                    </a:p>
                  </a:txBody>
                  <a:tcPr/>
                </a:tc>
                <a:extLst>
                  <a:ext uri="{0D108BD9-81ED-4DB2-BD59-A6C34878D82A}">
                    <a16:rowId xmlns:a16="http://schemas.microsoft.com/office/drawing/2014/main" val="10002"/>
                  </a:ext>
                </a:extLst>
              </a:tr>
            </a:tbl>
          </a:graphicData>
        </a:graphic>
      </p:graphicFrame>
      <p:graphicFrame>
        <p:nvGraphicFramePr>
          <p:cNvPr id="94" name="Table 93"/>
          <p:cNvGraphicFramePr>
            <a:graphicFrameLocks noGrp="1"/>
          </p:cNvGraphicFramePr>
          <p:nvPr>
            <p:extLst/>
          </p:nvPr>
        </p:nvGraphicFramePr>
        <p:xfrm>
          <a:off x="6463552" y="4795471"/>
          <a:ext cx="2209800" cy="1127760"/>
        </p:xfrm>
        <a:graphic>
          <a:graphicData uri="http://schemas.openxmlformats.org/drawingml/2006/table">
            <a:tbl>
              <a:tblPr firstRow="1" bandRow="1">
                <a:tableStyleId>{073A0DAA-6AF3-43AB-8588-CEC1D06C72B9}</a:tableStyleId>
              </a:tblPr>
              <a:tblGrid>
                <a:gridCol w="2209800">
                  <a:extLst>
                    <a:ext uri="{9D8B030D-6E8A-4147-A177-3AD203B41FA5}">
                      <a16:colId xmlns:a16="http://schemas.microsoft.com/office/drawing/2014/main" val="20000"/>
                    </a:ext>
                  </a:extLst>
                </a:gridCol>
              </a:tblGrid>
              <a:tr h="158911">
                <a:tc>
                  <a:txBody>
                    <a:bodyPr/>
                    <a:lstStyle/>
                    <a:p>
                      <a:r>
                        <a:rPr lang="en-US" sz="1200" b="0" dirty="0">
                          <a:solidFill>
                            <a:schemeClr val="tx1"/>
                          </a:solidFill>
                        </a:rPr>
                        <a:t>Scale by adding nodes of</a:t>
                      </a:r>
                      <a:r>
                        <a:rPr lang="en-US" sz="1200" b="0" baseline="0" dirty="0">
                          <a:solidFill>
                            <a:schemeClr val="tx1"/>
                          </a:solidFill>
                        </a:rPr>
                        <a:t> </a:t>
                      </a:r>
                      <a:r>
                        <a:rPr lang="en-US" sz="1200" b="0" dirty="0">
                          <a:solidFill>
                            <a:schemeClr val="tx1"/>
                          </a:solidFill>
                        </a:rPr>
                        <a:t>multi-threaded execution</a:t>
                      </a:r>
                      <a:r>
                        <a:rPr lang="en-US" sz="1200" b="0" baseline="0" dirty="0">
                          <a:solidFill>
                            <a:schemeClr val="tx1"/>
                          </a:solidFill>
                        </a:rPr>
                        <a:t> engines. Integration across nodes done inside engine.</a:t>
                      </a:r>
                      <a:endParaRPr lang="en-US" sz="1200" b="0" dirty="0">
                        <a:solidFill>
                          <a:schemeClr val="tx1"/>
                        </a:solidFill>
                      </a:endParaRPr>
                    </a:p>
                  </a:txBody>
                  <a:tcPr>
                    <a:solidFill>
                      <a:schemeClr val="bg1">
                        <a:lumMod val="75000"/>
                      </a:schemeClr>
                    </a:solidFill>
                  </a:tcPr>
                </a:tc>
                <a:extLst>
                  <a:ext uri="{0D108BD9-81ED-4DB2-BD59-A6C34878D82A}">
                    <a16:rowId xmlns:a16="http://schemas.microsoft.com/office/drawing/2014/main" val="10000"/>
                  </a:ext>
                </a:extLst>
              </a:tr>
              <a:tr h="158911">
                <a:tc>
                  <a:txBody>
                    <a:bodyPr/>
                    <a:lstStyle/>
                    <a:p>
                      <a:pPr algn="ctr"/>
                      <a:r>
                        <a:rPr lang="en-US" sz="1400" dirty="0">
                          <a:solidFill>
                            <a:schemeClr val="bg1"/>
                          </a:solidFill>
                        </a:rPr>
                        <a:t>Teradata, </a:t>
                      </a:r>
                      <a:r>
                        <a:rPr lang="en-US" sz="1400" dirty="0" err="1">
                          <a:solidFill>
                            <a:schemeClr val="bg1"/>
                          </a:solidFill>
                        </a:rPr>
                        <a:t>XtremeData</a:t>
                      </a:r>
                      <a:endParaRPr lang="en-US" sz="1400" dirty="0">
                        <a:solidFill>
                          <a:schemeClr val="bg1"/>
                        </a:solidFill>
                      </a:endParaRPr>
                    </a:p>
                  </a:txBody>
                  <a:tcPr>
                    <a:solidFill>
                      <a:schemeClr val="bg1">
                        <a:lumMod val="50000"/>
                      </a:schemeClr>
                    </a:solidFill>
                  </a:tcPr>
                </a:tc>
                <a:extLst>
                  <a:ext uri="{0D108BD9-81ED-4DB2-BD59-A6C34878D82A}">
                    <a16:rowId xmlns:a16="http://schemas.microsoft.com/office/drawing/2014/main" val="10001"/>
                  </a:ext>
                </a:extLst>
              </a:tr>
            </a:tbl>
          </a:graphicData>
        </a:graphic>
      </p:graphicFrame>
      <p:cxnSp>
        <p:nvCxnSpPr>
          <p:cNvPr id="95" name="Straight Arrow Connector 94"/>
          <p:cNvCxnSpPr/>
          <p:nvPr/>
        </p:nvCxnSpPr>
        <p:spPr>
          <a:xfrm flipH="1">
            <a:off x="939977" y="4460854"/>
            <a:ext cx="304585" cy="138808"/>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942975" y="4265045"/>
            <a:ext cx="461964" cy="16279"/>
          </a:xfrm>
          <a:prstGeom prst="straightConnector1">
            <a:avLst/>
          </a:prstGeom>
          <a:ln w="12700">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092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DGB 5/2013</a:t>
            </a:r>
          </a:p>
        </p:txBody>
      </p:sp>
      <p:sp>
        <p:nvSpPr>
          <p:cNvPr id="3" name="Slide Number Placeholder 2"/>
          <p:cNvSpPr>
            <a:spLocks noGrp="1"/>
          </p:cNvSpPr>
          <p:nvPr>
            <p:ph type="sldNum" sz="quarter" idx="12"/>
          </p:nvPr>
        </p:nvSpPr>
        <p:spPr/>
        <p:txBody>
          <a:bodyPr/>
          <a:lstStyle/>
          <a:p>
            <a:fld id="{B94A0634-974A-46A7-B268-05D2A189DA49}" type="slidenum">
              <a:rPr lang="en-US" smtClean="0"/>
              <a:t>41</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1" y="857250"/>
            <a:ext cx="6715469" cy="5043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5127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7D8C-CE4A-481A-9F7E-1093C2CC3598}"/>
              </a:ext>
            </a:extLst>
          </p:cNvPr>
          <p:cNvSpPr>
            <a:spLocks noGrp="1"/>
          </p:cNvSpPr>
          <p:nvPr>
            <p:ph type="title"/>
          </p:nvPr>
        </p:nvSpPr>
        <p:spPr>
          <a:xfrm>
            <a:off x="846116" y="931996"/>
            <a:ext cx="7669234" cy="419093"/>
          </a:xfrm>
        </p:spPr>
        <p:txBody>
          <a:bodyPr>
            <a:normAutofit fontScale="90000"/>
          </a:bodyPr>
          <a:lstStyle/>
          <a:p>
            <a:pPr algn="ctr"/>
            <a:r>
              <a:rPr lang="en-US" b="1" dirty="0" err="1">
                <a:latin typeface="Arial" panose="020B0604020202020204" pitchFamily="34" charset="0"/>
                <a:cs typeface="Arial" panose="020B0604020202020204" pitchFamily="34" charset="0"/>
              </a:rPr>
              <a:t>Dataflog</a:t>
            </a:r>
            <a:r>
              <a:rPr lang="en-US" b="1" dirty="0">
                <a:latin typeface="Arial" panose="020B0604020202020204" pitchFamily="34" charset="0"/>
                <a:cs typeface="Arial" panose="020B0604020202020204" pitchFamily="34" charset="0"/>
              </a:rPr>
              <a:t> Open Source Landscape</a:t>
            </a:r>
          </a:p>
        </p:txBody>
      </p:sp>
      <p:pic>
        <p:nvPicPr>
          <p:cNvPr id="3" name="Picture 2">
            <a:extLst>
              <a:ext uri="{FF2B5EF4-FFF2-40B4-BE49-F238E27FC236}">
                <a16:creationId xmlns:a16="http://schemas.microsoft.com/office/drawing/2014/main" id="{86AEC800-E305-4B9A-9B8A-E9939017447A}"/>
              </a:ext>
            </a:extLst>
          </p:cNvPr>
          <p:cNvPicPr>
            <a:picLocks noChangeAspect="1"/>
          </p:cNvPicPr>
          <p:nvPr/>
        </p:nvPicPr>
        <p:blipFill>
          <a:blip r:embed="rId2"/>
          <a:stretch>
            <a:fillRect/>
          </a:stretch>
        </p:blipFill>
        <p:spPr>
          <a:xfrm>
            <a:off x="846117" y="1351088"/>
            <a:ext cx="7107382" cy="4155824"/>
          </a:xfrm>
          <a:prstGeom prst="rect">
            <a:avLst/>
          </a:prstGeom>
        </p:spPr>
      </p:pic>
      <p:sp>
        <p:nvSpPr>
          <p:cNvPr id="4" name="Rectangle 3">
            <a:extLst>
              <a:ext uri="{FF2B5EF4-FFF2-40B4-BE49-F238E27FC236}">
                <a16:creationId xmlns:a16="http://schemas.microsoft.com/office/drawing/2014/main" id="{4EACBD3D-B5AD-4758-B75A-E15024296ABB}"/>
              </a:ext>
            </a:extLst>
          </p:cNvPr>
          <p:cNvSpPr/>
          <p:nvPr/>
        </p:nvSpPr>
        <p:spPr>
          <a:xfrm>
            <a:off x="1271459" y="5588407"/>
            <a:ext cx="4945585" cy="300082"/>
          </a:xfrm>
          <a:prstGeom prst="rect">
            <a:avLst/>
          </a:prstGeom>
        </p:spPr>
        <p:txBody>
          <a:bodyPr wrap="none">
            <a:spAutoFit/>
          </a:bodyPr>
          <a:lstStyle/>
          <a:p>
            <a:r>
              <a:rPr lang="en-US" sz="1350" b="1" dirty="0">
                <a:latin typeface="Arial" panose="020B0604020202020204" pitchFamily="34" charset="0"/>
                <a:cs typeface="Arial" panose="020B0604020202020204" pitchFamily="34" charset="0"/>
              </a:rPr>
              <a:t>https://datafloq.com/big-data-open-source-tools/os-home/</a:t>
            </a:r>
          </a:p>
        </p:txBody>
      </p:sp>
    </p:spTree>
    <p:extLst>
      <p:ext uri="{BB962C8B-B14F-4D97-AF65-F5344CB8AC3E}">
        <p14:creationId xmlns:p14="http://schemas.microsoft.com/office/powerpoint/2010/main" val="3698387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hlinkClick r:id="rId2"/>
              </a:rPr>
              <a:t>IDC – Adoption by Industry (2013)</a:t>
            </a:r>
            <a:br>
              <a:rPr lang="en-US" sz="1800" dirty="0">
                <a:hlinkClick r:id="rId2"/>
              </a:rPr>
            </a:br>
            <a:r>
              <a:rPr lang="en-US" sz="1800" dirty="0">
                <a:hlinkClick r:id="rId2"/>
              </a:rPr>
              <a:t>http://www.bmc.com/blogs/common-challenges-with-big-data-deployments/</a:t>
            </a:r>
            <a:r>
              <a:rPr lang="en-US" sz="1800" dirty="0"/>
              <a:t> </a:t>
            </a:r>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43</a:t>
            </a:fld>
            <a:endParaRPr lang="en-US"/>
          </a:p>
        </p:txBody>
      </p:sp>
      <p:pic>
        <p:nvPicPr>
          <p:cNvPr id="6" name="Picture 5"/>
          <p:cNvPicPr>
            <a:picLocks noChangeAspect="1"/>
          </p:cNvPicPr>
          <p:nvPr/>
        </p:nvPicPr>
        <p:blipFill>
          <a:blip r:embed="rId3"/>
          <a:stretch>
            <a:fillRect/>
          </a:stretch>
        </p:blipFill>
        <p:spPr>
          <a:xfrm>
            <a:off x="457200" y="1158877"/>
            <a:ext cx="8076591" cy="5607867"/>
          </a:xfrm>
          <a:prstGeom prst="rect">
            <a:avLst/>
          </a:prstGeom>
        </p:spPr>
      </p:pic>
    </p:spTree>
    <p:extLst>
      <p:ext uri="{BB962C8B-B14F-4D97-AF65-F5344CB8AC3E}">
        <p14:creationId xmlns:p14="http://schemas.microsoft.com/office/powerpoint/2010/main" val="377629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DGB 5/2013</a:t>
            </a:r>
          </a:p>
        </p:txBody>
      </p:sp>
      <p:sp>
        <p:nvSpPr>
          <p:cNvPr id="3" name="Slide Number Placeholder 2"/>
          <p:cNvSpPr>
            <a:spLocks noGrp="1"/>
          </p:cNvSpPr>
          <p:nvPr>
            <p:ph type="sldNum" sz="quarter" idx="12"/>
          </p:nvPr>
        </p:nvSpPr>
        <p:spPr/>
        <p:txBody>
          <a:bodyPr/>
          <a:lstStyle/>
          <a:p>
            <a:fld id="{B94A0634-974A-46A7-B268-05D2A189DA49}" type="slidenum">
              <a:rPr lang="en-US" smtClean="0"/>
              <a:t>44</a:t>
            </a:fld>
            <a:endParaRPr lang="en-US"/>
          </a:p>
        </p:txBody>
      </p:sp>
      <p:sp>
        <p:nvSpPr>
          <p:cNvPr id="4" name="TextBox 3"/>
          <p:cNvSpPr txBox="1"/>
          <p:nvPr/>
        </p:nvSpPr>
        <p:spPr>
          <a:xfrm>
            <a:off x="533400" y="609603"/>
            <a:ext cx="7620000" cy="584775"/>
          </a:xfrm>
          <a:prstGeom prst="rect">
            <a:avLst/>
          </a:prstGeom>
          <a:noFill/>
        </p:spPr>
        <p:txBody>
          <a:bodyPr wrap="square" rtlCol="0">
            <a:spAutoFit/>
          </a:bodyPr>
          <a:lstStyle/>
          <a:p>
            <a:pPr algn="ctr"/>
            <a:r>
              <a:rPr lang="en-US" sz="3200" b="1" dirty="0"/>
              <a:t>Does Scale Matter?</a:t>
            </a:r>
          </a:p>
        </p:txBody>
      </p:sp>
    </p:spTree>
    <p:extLst>
      <p:ext uri="{BB962C8B-B14F-4D97-AF65-F5344CB8AC3E}">
        <p14:creationId xmlns:p14="http://schemas.microsoft.com/office/powerpoint/2010/main" val="3250298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DGB 5/2013</a:t>
            </a:r>
          </a:p>
        </p:txBody>
      </p:sp>
      <p:sp>
        <p:nvSpPr>
          <p:cNvPr id="3" name="Slide Number Placeholder 2"/>
          <p:cNvSpPr>
            <a:spLocks noGrp="1"/>
          </p:cNvSpPr>
          <p:nvPr>
            <p:ph type="sldNum" sz="quarter" idx="12"/>
          </p:nvPr>
        </p:nvSpPr>
        <p:spPr/>
        <p:txBody>
          <a:bodyPr/>
          <a:lstStyle/>
          <a:p>
            <a:fld id="{B94A0634-974A-46A7-B268-05D2A189DA49}" type="slidenum">
              <a:rPr lang="en-US" smtClean="0"/>
              <a:t>45</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
            <a:ext cx="73152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932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46</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54" y="1571629"/>
            <a:ext cx="8274146" cy="526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871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47</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33" y="1447805"/>
            <a:ext cx="8681969" cy="4035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257808"/>
            <a:ext cx="815340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978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5CDA-4807-4D6D-B8D5-25C9C988BCAA}"/>
              </a:ext>
            </a:extLst>
          </p:cNvPr>
          <p:cNvSpPr>
            <a:spLocks noGrp="1"/>
          </p:cNvSpPr>
          <p:nvPr>
            <p:ph type="title"/>
          </p:nvPr>
        </p:nvSpPr>
        <p:spPr/>
        <p:txBody>
          <a:bodyPr>
            <a:normAutofit fontScale="90000"/>
          </a:bodyPr>
          <a:lstStyle/>
          <a:p>
            <a:r>
              <a:rPr lang="en-US" sz="3600" b="1" dirty="0"/>
              <a:t>Does Scale Matter (NLP):</a:t>
            </a:r>
            <a:br>
              <a:rPr lang="en-US" sz="2800" dirty="0"/>
            </a:br>
            <a:r>
              <a:rPr lang="en-US" sz="2800" dirty="0"/>
              <a:t>Scaling to very, very large corpora for natural language disambiguation:  </a:t>
            </a:r>
            <a:r>
              <a:rPr lang="en-US" sz="2800" dirty="0" err="1"/>
              <a:t>Banko</a:t>
            </a:r>
            <a:r>
              <a:rPr lang="en-US" sz="2800" dirty="0"/>
              <a:t> and Brill</a:t>
            </a:r>
            <a:br>
              <a:rPr lang="en-US" sz="2800" dirty="0"/>
            </a:br>
            <a:r>
              <a:rPr lang="en-US" sz="2800" dirty="0"/>
              <a:t>http://www.aclweb.org/anthology/P01-1005</a:t>
            </a:r>
          </a:p>
        </p:txBody>
      </p:sp>
      <p:sp>
        <p:nvSpPr>
          <p:cNvPr id="3" name="Slide Number Placeholder 2">
            <a:extLst>
              <a:ext uri="{FF2B5EF4-FFF2-40B4-BE49-F238E27FC236}">
                <a16:creationId xmlns:a16="http://schemas.microsoft.com/office/drawing/2014/main" id="{E5222472-8D02-4612-AF34-BFC786AA456B}"/>
              </a:ext>
            </a:extLst>
          </p:cNvPr>
          <p:cNvSpPr>
            <a:spLocks noGrp="1"/>
          </p:cNvSpPr>
          <p:nvPr>
            <p:ph type="sldNum" sz="quarter" idx="10"/>
          </p:nvPr>
        </p:nvSpPr>
        <p:spPr/>
        <p:txBody>
          <a:bodyPr/>
          <a:lstStyle/>
          <a:p>
            <a:fld id="{75739F37-8D1E-40B4-9D16-B6367F67191D}" type="slidenum">
              <a:rPr lang="en-US" smtClean="0"/>
              <a:pPr/>
              <a:t>48</a:t>
            </a:fld>
            <a:endParaRPr lang="en-US"/>
          </a:p>
        </p:txBody>
      </p:sp>
      <p:pic>
        <p:nvPicPr>
          <p:cNvPr id="4" name="Picture 3">
            <a:extLst>
              <a:ext uri="{FF2B5EF4-FFF2-40B4-BE49-F238E27FC236}">
                <a16:creationId xmlns:a16="http://schemas.microsoft.com/office/drawing/2014/main" id="{92280D82-815E-4A13-B525-54ADB85F8B87}"/>
              </a:ext>
            </a:extLst>
          </p:cNvPr>
          <p:cNvPicPr>
            <a:picLocks noChangeAspect="1"/>
          </p:cNvPicPr>
          <p:nvPr/>
        </p:nvPicPr>
        <p:blipFill>
          <a:blip r:embed="rId2"/>
          <a:stretch>
            <a:fillRect/>
          </a:stretch>
        </p:blipFill>
        <p:spPr>
          <a:xfrm>
            <a:off x="2009775" y="1775920"/>
            <a:ext cx="5124450" cy="4837481"/>
          </a:xfrm>
          <a:prstGeom prst="rect">
            <a:avLst/>
          </a:prstGeom>
        </p:spPr>
      </p:pic>
    </p:spTree>
    <p:extLst>
      <p:ext uri="{BB962C8B-B14F-4D97-AF65-F5344CB8AC3E}">
        <p14:creationId xmlns:p14="http://schemas.microsoft.com/office/powerpoint/2010/main" val="3024151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B75B-5E6A-401C-B587-F82D09C5D30E}"/>
              </a:ext>
            </a:extLst>
          </p:cNvPr>
          <p:cNvSpPr>
            <a:spLocks noGrp="1"/>
          </p:cNvSpPr>
          <p:nvPr>
            <p:ph type="title"/>
          </p:nvPr>
        </p:nvSpPr>
        <p:spPr/>
        <p:txBody>
          <a:bodyPr>
            <a:normAutofit/>
          </a:bodyPr>
          <a:lstStyle/>
          <a:p>
            <a:r>
              <a:rPr lang="en-US" sz="2800" b="1" dirty="0"/>
              <a:t>Another View of Scale (GPU)</a:t>
            </a:r>
            <a:br>
              <a:rPr lang="en-US" sz="2000" dirty="0"/>
            </a:br>
            <a:r>
              <a:rPr lang="en-US" sz="2000" dirty="0"/>
              <a:t>https://www.nvidia.com/object/data-science-analytics-database.html</a:t>
            </a:r>
          </a:p>
        </p:txBody>
      </p:sp>
      <p:sp>
        <p:nvSpPr>
          <p:cNvPr id="3" name="Slide Number Placeholder 2">
            <a:extLst>
              <a:ext uri="{FF2B5EF4-FFF2-40B4-BE49-F238E27FC236}">
                <a16:creationId xmlns:a16="http://schemas.microsoft.com/office/drawing/2014/main" id="{EADEC7AF-012E-4FA1-825E-3F38AF83E184}"/>
              </a:ext>
            </a:extLst>
          </p:cNvPr>
          <p:cNvSpPr>
            <a:spLocks noGrp="1"/>
          </p:cNvSpPr>
          <p:nvPr>
            <p:ph type="sldNum" sz="quarter" idx="10"/>
          </p:nvPr>
        </p:nvSpPr>
        <p:spPr/>
        <p:txBody>
          <a:bodyPr/>
          <a:lstStyle/>
          <a:p>
            <a:fld id="{75739F37-8D1E-40B4-9D16-B6367F67191D}" type="slidenum">
              <a:rPr lang="en-US" smtClean="0"/>
              <a:pPr/>
              <a:t>49</a:t>
            </a:fld>
            <a:endParaRPr lang="en-US"/>
          </a:p>
        </p:txBody>
      </p:sp>
      <p:pic>
        <p:nvPicPr>
          <p:cNvPr id="4" name="Picture 3">
            <a:extLst>
              <a:ext uri="{FF2B5EF4-FFF2-40B4-BE49-F238E27FC236}">
                <a16:creationId xmlns:a16="http://schemas.microsoft.com/office/drawing/2014/main" id="{D0758E05-E843-4840-A2A3-9B5138005519}"/>
              </a:ext>
            </a:extLst>
          </p:cNvPr>
          <p:cNvPicPr>
            <a:picLocks noChangeAspect="1"/>
          </p:cNvPicPr>
          <p:nvPr/>
        </p:nvPicPr>
        <p:blipFill>
          <a:blip r:embed="rId2"/>
          <a:stretch>
            <a:fillRect/>
          </a:stretch>
        </p:blipFill>
        <p:spPr>
          <a:xfrm>
            <a:off x="0" y="2590800"/>
            <a:ext cx="9144000" cy="3145872"/>
          </a:xfrm>
          <a:prstGeom prst="rect">
            <a:avLst/>
          </a:prstGeom>
        </p:spPr>
      </p:pic>
    </p:spTree>
    <p:extLst>
      <p:ext uri="{BB962C8B-B14F-4D97-AF65-F5344CB8AC3E}">
        <p14:creationId xmlns:p14="http://schemas.microsoft.com/office/powerpoint/2010/main" val="294943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b="1" dirty="0"/>
              <a:t>Course Information</a:t>
            </a:r>
          </a:p>
        </p:txBody>
      </p:sp>
      <p:sp>
        <p:nvSpPr>
          <p:cNvPr id="3" name="Content Placeholder 2"/>
          <p:cNvSpPr>
            <a:spLocks noGrp="1"/>
          </p:cNvSpPr>
          <p:nvPr>
            <p:ph idx="1"/>
          </p:nvPr>
        </p:nvSpPr>
        <p:spPr>
          <a:xfrm>
            <a:off x="457200" y="1295400"/>
            <a:ext cx="8229600" cy="4525963"/>
          </a:xfrm>
        </p:spPr>
        <p:txBody>
          <a:bodyPr>
            <a:noAutofit/>
          </a:bodyPr>
          <a:lstStyle/>
          <a:p>
            <a:r>
              <a:rPr lang="en-US" sz="2000" b="1" dirty="0"/>
              <a:t>Career Fair – November.</a:t>
            </a:r>
          </a:p>
          <a:p>
            <a:pPr lvl="1"/>
            <a:r>
              <a:rPr lang="en-US" sz="2000" b="1" dirty="0"/>
              <a:t>Each November there is a BIA Career Fair.</a:t>
            </a:r>
          </a:p>
          <a:p>
            <a:pPr lvl="1"/>
            <a:r>
              <a:rPr lang="en-US" sz="2000" b="1" dirty="0"/>
              <a:t>You should consider submitting your project to the Career Fair.  It will mean finishing a poster for the project a week or two early, but is well worth it for meeting corporate folks.</a:t>
            </a:r>
          </a:p>
          <a:p>
            <a:pPr lvl="1"/>
            <a:r>
              <a:rPr lang="en-US" sz="2000" b="1" dirty="0"/>
              <a:t>In any case, you should consider making your project suitable for placement on your web site.</a:t>
            </a:r>
          </a:p>
        </p:txBody>
      </p:sp>
      <p:sp>
        <p:nvSpPr>
          <p:cNvPr id="4" name="Slide Number Placeholder 3"/>
          <p:cNvSpPr>
            <a:spLocks noGrp="1"/>
          </p:cNvSpPr>
          <p:nvPr>
            <p:ph type="sldNum" sz="quarter" idx="12"/>
          </p:nvPr>
        </p:nvSpPr>
        <p:spPr/>
        <p:txBody>
          <a:bodyPr/>
          <a:lstStyle/>
          <a:p>
            <a:fld id="{15E3B666-2228-44FF-B2B4-4EC568F9D43D}" type="slidenum">
              <a:rPr lang="en-US" smtClean="0"/>
              <a:t>5</a:t>
            </a:fld>
            <a:endParaRPr lang="en-US"/>
          </a:p>
        </p:txBody>
      </p:sp>
    </p:spTree>
    <p:extLst>
      <p:ext uri="{BB962C8B-B14F-4D97-AF65-F5344CB8AC3E}">
        <p14:creationId xmlns:p14="http://schemas.microsoft.com/office/powerpoint/2010/main" val="3668828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7623-75C1-4CBE-ADCA-D5D7E381BF75}"/>
              </a:ext>
            </a:extLst>
          </p:cNvPr>
          <p:cNvSpPr>
            <a:spLocks noGrp="1"/>
          </p:cNvSpPr>
          <p:nvPr>
            <p:ph type="title"/>
          </p:nvPr>
        </p:nvSpPr>
        <p:spPr/>
        <p:txBody>
          <a:bodyPr>
            <a:normAutofit/>
          </a:bodyPr>
          <a:lstStyle/>
          <a:p>
            <a:pPr algn="ctr"/>
            <a:r>
              <a:rPr lang="en-US" sz="3200" b="1" dirty="0">
                <a:latin typeface="Arial" panose="020B0604020202020204" pitchFamily="34" charset="0"/>
                <a:cs typeface="Arial" panose="020B0604020202020204" pitchFamily="34" charset="0"/>
              </a:rPr>
              <a:t>Thinking About Scale</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Power Law</a:t>
            </a:r>
          </a:p>
        </p:txBody>
      </p:sp>
      <p:pic>
        <p:nvPicPr>
          <p:cNvPr id="3" name="Picture 2">
            <a:extLst>
              <a:ext uri="{FF2B5EF4-FFF2-40B4-BE49-F238E27FC236}">
                <a16:creationId xmlns:a16="http://schemas.microsoft.com/office/drawing/2014/main" id="{CE7528ED-7E60-47D7-80B2-DAF844004BEC}"/>
              </a:ext>
            </a:extLst>
          </p:cNvPr>
          <p:cNvPicPr>
            <a:picLocks noChangeAspect="1"/>
          </p:cNvPicPr>
          <p:nvPr/>
        </p:nvPicPr>
        <p:blipFill>
          <a:blip r:embed="rId2"/>
          <a:stretch>
            <a:fillRect/>
          </a:stretch>
        </p:blipFill>
        <p:spPr>
          <a:xfrm>
            <a:off x="1806117" y="2209692"/>
            <a:ext cx="5122069" cy="3436144"/>
          </a:xfrm>
          <a:prstGeom prst="rect">
            <a:avLst/>
          </a:prstGeom>
        </p:spPr>
      </p:pic>
      <p:sp>
        <p:nvSpPr>
          <p:cNvPr id="4" name="Rectangle 1">
            <a:extLst>
              <a:ext uri="{FF2B5EF4-FFF2-40B4-BE49-F238E27FC236}">
                <a16:creationId xmlns:a16="http://schemas.microsoft.com/office/drawing/2014/main" id="{46179980-06A7-4DFD-B613-15FBE62D778E}"/>
              </a:ext>
            </a:extLst>
          </p:cNvPr>
          <p:cNvSpPr>
            <a:spLocks noChangeArrowheads="1"/>
          </p:cNvSpPr>
          <p:nvPr/>
        </p:nvSpPr>
        <p:spPr bwMode="auto">
          <a:xfrm>
            <a:off x="3181121" y="1970242"/>
            <a:ext cx="26936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panose="020B0604020202020204" pitchFamily="34" charset="0"/>
              </a:rPr>
              <a:t> </a:t>
            </a:r>
            <a:r>
              <a:rPr lang="en-US" altLang="en-US" sz="1350" dirty="0">
                <a:latin typeface="Arial" panose="020B0604020202020204" pitchFamily="34" charset="0"/>
                <a:hlinkClick r:id="rId3"/>
              </a:rPr>
              <a:t>https://arxiv.org/abs/1712.00409</a:t>
            </a:r>
            <a:r>
              <a:rPr lang="en-US" altLang="en-US" sz="1350" dirty="0">
                <a:latin typeface="Arial" panose="020B0604020202020204" pitchFamily="34" charset="0"/>
              </a:rPr>
              <a:t> </a:t>
            </a:r>
          </a:p>
        </p:txBody>
      </p:sp>
      <p:sp>
        <p:nvSpPr>
          <p:cNvPr id="5" name="Rectangle 4">
            <a:extLst>
              <a:ext uri="{FF2B5EF4-FFF2-40B4-BE49-F238E27FC236}">
                <a16:creationId xmlns:a16="http://schemas.microsoft.com/office/drawing/2014/main" id="{1F528FD7-C59B-4C1D-B9E5-58136CEDEA8D}"/>
              </a:ext>
            </a:extLst>
          </p:cNvPr>
          <p:cNvSpPr/>
          <p:nvPr/>
        </p:nvSpPr>
        <p:spPr>
          <a:xfrm>
            <a:off x="103623" y="5553782"/>
            <a:ext cx="8527055" cy="369332"/>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DEEP LEARNING SCALING IS PREDICTABLE EMPIRICALLY</a:t>
            </a:r>
          </a:p>
          <a:p>
            <a:r>
              <a:rPr lang="en-US" sz="900" dirty="0">
                <a:latin typeface="Arial" panose="020B0604020202020204" pitchFamily="34" charset="0"/>
                <a:cs typeface="Arial" panose="020B0604020202020204" pitchFamily="34" charset="0"/>
              </a:rPr>
              <a:t>Joel </a:t>
            </a:r>
            <a:r>
              <a:rPr lang="en-US" sz="900" dirty="0" err="1">
                <a:latin typeface="Arial" panose="020B0604020202020204" pitchFamily="34" charset="0"/>
                <a:cs typeface="Arial" panose="020B0604020202020204" pitchFamily="34" charset="0"/>
              </a:rPr>
              <a:t>Hestness</a:t>
            </a:r>
            <a:r>
              <a:rPr lang="en-US" sz="900" dirty="0">
                <a:latin typeface="Arial" panose="020B0604020202020204" pitchFamily="34" charset="0"/>
                <a:cs typeface="Arial" panose="020B0604020202020204" pitchFamily="34" charset="0"/>
              </a:rPr>
              <a:t>, Sharan Narang, </a:t>
            </a:r>
            <a:r>
              <a:rPr lang="en-US" sz="900" dirty="0" err="1">
                <a:latin typeface="Arial" panose="020B0604020202020204" pitchFamily="34" charset="0"/>
                <a:cs typeface="Arial" panose="020B0604020202020204" pitchFamily="34" charset="0"/>
              </a:rPr>
              <a:t>Newsha</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Ardalani</a:t>
            </a:r>
            <a:r>
              <a:rPr lang="en-US" sz="900" dirty="0">
                <a:latin typeface="Arial" panose="020B0604020202020204" pitchFamily="34" charset="0"/>
                <a:cs typeface="Arial" panose="020B0604020202020204" pitchFamily="34" charset="0"/>
              </a:rPr>
              <a:t>, Gregory </a:t>
            </a:r>
            <a:r>
              <a:rPr lang="en-US" sz="900" dirty="0" err="1">
                <a:latin typeface="Arial" panose="020B0604020202020204" pitchFamily="34" charset="0"/>
                <a:cs typeface="Arial" panose="020B0604020202020204" pitchFamily="34" charset="0"/>
              </a:rPr>
              <a:t>Diamos</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Heewoo</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Jun,Hassan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Kianinejad</a:t>
            </a:r>
            <a:r>
              <a:rPr lang="en-US" sz="900" dirty="0">
                <a:latin typeface="Arial" panose="020B0604020202020204" pitchFamily="34" charset="0"/>
                <a:cs typeface="Arial" panose="020B0604020202020204" pitchFamily="34" charset="0"/>
              </a:rPr>
              <a:t>, Md. </a:t>
            </a:r>
            <a:r>
              <a:rPr lang="en-US" sz="900" dirty="0" err="1">
                <a:latin typeface="Arial" panose="020B0604020202020204" pitchFamily="34" charset="0"/>
                <a:cs typeface="Arial" panose="020B0604020202020204" pitchFamily="34" charset="0"/>
              </a:rPr>
              <a:t>Mostofa</a:t>
            </a:r>
            <a:r>
              <a:rPr lang="en-US" sz="900" dirty="0">
                <a:latin typeface="Arial" panose="020B0604020202020204" pitchFamily="34" charset="0"/>
                <a:cs typeface="Arial" panose="020B0604020202020204" pitchFamily="34" charset="0"/>
              </a:rPr>
              <a:t> Ali </a:t>
            </a:r>
            <a:r>
              <a:rPr lang="en-US" sz="900" dirty="0" err="1">
                <a:latin typeface="Arial" panose="020B0604020202020204" pitchFamily="34" charset="0"/>
                <a:cs typeface="Arial" panose="020B0604020202020204" pitchFamily="34" charset="0"/>
              </a:rPr>
              <a:t>Patwary</a:t>
            </a:r>
            <a:r>
              <a:rPr lang="en-US" sz="900" dirty="0">
                <a:latin typeface="Arial" panose="020B0604020202020204" pitchFamily="34" charset="0"/>
                <a:cs typeface="Arial" panose="020B0604020202020204" pitchFamily="34" charset="0"/>
              </a:rPr>
              <a:t>, Yang </a:t>
            </a:r>
            <a:r>
              <a:rPr lang="en-US" sz="900" dirty="0" err="1">
                <a:latin typeface="Arial" panose="020B0604020202020204" pitchFamily="34" charset="0"/>
                <a:cs typeface="Arial" panose="020B0604020202020204" pitchFamily="34" charset="0"/>
              </a:rPr>
              <a:t>Yang</a:t>
            </a:r>
            <a:r>
              <a:rPr lang="en-US" sz="900" dirty="0">
                <a:latin typeface="Arial" panose="020B0604020202020204" pitchFamily="34" charset="0"/>
                <a:cs typeface="Arial" panose="020B0604020202020204" pitchFamily="34" charset="0"/>
              </a:rPr>
              <a:t>, Yanqi Zhou</a:t>
            </a:r>
          </a:p>
        </p:txBody>
      </p:sp>
    </p:spTree>
    <p:extLst>
      <p:ext uri="{BB962C8B-B14F-4D97-AF65-F5344CB8AC3E}">
        <p14:creationId xmlns:p14="http://schemas.microsoft.com/office/powerpoint/2010/main" val="3358716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2800" b="1" dirty="0">
                <a:latin typeface="Arial" panose="020B0604020202020204" pitchFamily="34" charset="0"/>
                <a:cs typeface="Arial" panose="020B0604020202020204" pitchFamily="34" charset="0"/>
              </a:rPr>
              <a:t>Impact of Scale:  A Example of Classification</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Performance Results #3</a:t>
            </a:r>
            <a:br>
              <a:rPr lang="en-US" sz="2800" b="1"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Study by: Prashanth Ashok Ramkumar, Ram Kharawala, Qing Wei</a:t>
            </a:r>
            <a:endParaRPr lang="en-US" sz="2800" dirty="0"/>
          </a:p>
        </p:txBody>
      </p:sp>
      <p:graphicFrame>
        <p:nvGraphicFramePr>
          <p:cNvPr id="5" name="Chart 4"/>
          <p:cNvGraphicFramePr>
            <a:graphicFrameLocks/>
          </p:cNvGraphicFramePr>
          <p:nvPr>
            <p:extLst/>
          </p:nvPr>
        </p:nvGraphicFramePr>
        <p:xfrm>
          <a:off x="97157" y="2050921"/>
          <a:ext cx="4437313" cy="46091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nvPr>
        </p:nvGraphicFramePr>
        <p:xfrm>
          <a:off x="4586696" y="2050921"/>
          <a:ext cx="4441299" cy="4609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281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 What Can One Do About Scale?</a:t>
            </a:r>
          </a:p>
        </p:txBody>
      </p:sp>
      <p:sp>
        <p:nvSpPr>
          <p:cNvPr id="3" name="TextBox 2"/>
          <p:cNvSpPr txBox="1"/>
          <p:nvPr/>
        </p:nvSpPr>
        <p:spPr>
          <a:xfrm>
            <a:off x="685800" y="1491347"/>
            <a:ext cx="7527472"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in Flight:</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Shannon’s Law</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Compression – </a:t>
            </a:r>
            <a:r>
              <a:rPr lang="en-US" b="1" dirty="0" err="1">
                <a:latin typeface="Arial" panose="020B0604020202020204" pitchFamily="34" charset="0"/>
                <a:cs typeface="Arial" panose="020B0604020202020204" pitchFamily="34" charset="0"/>
              </a:rPr>
              <a:t>lossey</a:t>
            </a:r>
            <a:r>
              <a:rPr lang="en-US" b="1" dirty="0">
                <a:latin typeface="Arial" panose="020B0604020202020204" pitchFamily="34" charset="0"/>
                <a:cs typeface="Arial" panose="020B0604020202020204" pitchFamily="34" charset="0"/>
              </a:rPr>
              <a:t> or lossless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Parallelization</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Distribution – Move the Data Less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Move Processing to Data</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Data at Rest:</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Compression</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Parallelization</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Distribution</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Storage Structures:  e.g. Column Store</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Analytics: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Parallelization</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Careful Selection of Algorithms or Techniques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Sampling</a:t>
            </a:r>
          </a:p>
        </p:txBody>
      </p:sp>
    </p:spTree>
    <p:extLst>
      <p:ext uri="{BB962C8B-B14F-4D97-AF65-F5344CB8AC3E}">
        <p14:creationId xmlns:p14="http://schemas.microsoft.com/office/powerpoint/2010/main" val="632800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600" dirty="0">
                <a:latin typeface="Arial" panose="020B0604020202020204" pitchFamily="34" charset="0"/>
                <a:cs typeface="Arial" panose="020B0604020202020204" pitchFamily="34" charset="0"/>
              </a:rPr>
              <a:t>One Approach to Parallelization and Distribution</a:t>
            </a:r>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Map/Reduce – Introduced by Google in 2004</a:t>
            </a:r>
          </a:p>
          <a:p>
            <a:r>
              <a:rPr lang="en-US" sz="2400" dirty="0">
                <a:latin typeface="Arial" panose="020B0604020202020204" pitchFamily="34" charset="0"/>
                <a:cs typeface="Arial" panose="020B0604020202020204" pitchFamily="34" charset="0"/>
              </a:rPr>
              <a:t>Hadoop – A top tier Apache Project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33" y="3632524"/>
            <a:ext cx="6343375" cy="290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34587" y="2986201"/>
            <a:ext cx="4572000" cy="646331"/>
          </a:xfrm>
          <a:prstGeom prst="rect">
            <a:avLst/>
          </a:prstGeom>
        </p:spPr>
        <p:txBody>
          <a:bodyPr>
            <a:spAutoFit/>
          </a:bodyPr>
          <a:lstStyle/>
          <a:p>
            <a:pPr algn="ctr"/>
            <a:r>
              <a:rPr lang="en-US" b="1" dirty="0"/>
              <a:t>Apache Hadoop 2 – Open Source</a:t>
            </a:r>
            <a:br>
              <a:rPr lang="en-US" b="1" dirty="0"/>
            </a:br>
            <a:r>
              <a:rPr lang="en-US" b="1" dirty="0">
                <a:hlinkClick r:id="rId3"/>
              </a:rPr>
              <a:t>http://blog.andreamostosi.name/</a:t>
            </a:r>
            <a:r>
              <a:rPr lang="en-US" b="1" dirty="0"/>
              <a:t> </a:t>
            </a:r>
            <a:endParaRPr lang="en-US" dirty="0"/>
          </a:p>
        </p:txBody>
      </p:sp>
    </p:spTree>
    <p:extLst>
      <p:ext uri="{BB962C8B-B14F-4D97-AF65-F5344CB8AC3E}">
        <p14:creationId xmlns:p14="http://schemas.microsoft.com/office/powerpoint/2010/main" val="3446127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UCB BDAS </a:t>
            </a:r>
            <a:br>
              <a:rPr lang="en-US" dirty="0"/>
            </a:br>
            <a:r>
              <a:rPr lang="en-US" sz="2200" dirty="0">
                <a:hlinkClick r:id="rId2"/>
              </a:rPr>
              <a:t>http://blog.andreamostosi.name/</a:t>
            </a:r>
            <a:r>
              <a:rPr lang="en-US" sz="2200" dirty="0"/>
              <a:t>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54</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2" y="1828805"/>
            <a:ext cx="7381519"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9681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5251-7AC9-4110-8698-3C7D02325875}"/>
              </a:ext>
            </a:extLst>
          </p:cNvPr>
          <p:cNvSpPr>
            <a:spLocks noGrp="1"/>
          </p:cNvSpPr>
          <p:nvPr>
            <p:ph type="title"/>
          </p:nvPr>
        </p:nvSpPr>
        <p:spPr/>
        <p:txBody>
          <a:bodyPr>
            <a:normAutofit fontScale="90000"/>
          </a:bodyPr>
          <a:lstStyle/>
          <a:p>
            <a:r>
              <a:rPr lang="en-US" dirty="0"/>
              <a:t>Back to Basics</a:t>
            </a:r>
            <a:br>
              <a:rPr lang="en-US" dirty="0"/>
            </a:br>
            <a:r>
              <a:rPr lang="en-US" dirty="0"/>
              <a:t>Definitions</a:t>
            </a:r>
          </a:p>
        </p:txBody>
      </p:sp>
      <p:sp>
        <p:nvSpPr>
          <p:cNvPr id="3" name="Footer Placeholder 2">
            <a:extLst>
              <a:ext uri="{FF2B5EF4-FFF2-40B4-BE49-F238E27FC236}">
                <a16:creationId xmlns:a16="http://schemas.microsoft.com/office/drawing/2014/main" id="{E4A7E127-E526-4F5A-8F88-A4395E9CBA07}"/>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E3835FEC-1667-4F09-AD8A-E307553A9F8F}"/>
              </a:ext>
            </a:extLst>
          </p:cNvPr>
          <p:cNvSpPr>
            <a:spLocks noGrp="1"/>
          </p:cNvSpPr>
          <p:nvPr>
            <p:ph type="sldNum" sz="quarter" idx="12"/>
          </p:nvPr>
        </p:nvSpPr>
        <p:spPr/>
        <p:txBody>
          <a:bodyPr/>
          <a:lstStyle/>
          <a:p>
            <a:fld id="{B94A0634-974A-46A7-B268-05D2A189DA49}" type="slidenum">
              <a:rPr lang="en-US" smtClean="0"/>
              <a:t>55</a:t>
            </a:fld>
            <a:endParaRPr lang="en-US"/>
          </a:p>
        </p:txBody>
      </p:sp>
    </p:spTree>
    <p:extLst>
      <p:ext uri="{BB962C8B-B14F-4D97-AF65-F5344CB8AC3E}">
        <p14:creationId xmlns:p14="http://schemas.microsoft.com/office/powerpoint/2010/main" val="1066147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Big Data</a:t>
            </a:r>
          </a:p>
        </p:txBody>
      </p:sp>
      <p:sp>
        <p:nvSpPr>
          <p:cNvPr id="3" name="Content Placeholder 2"/>
          <p:cNvSpPr>
            <a:spLocks noGrp="1"/>
          </p:cNvSpPr>
          <p:nvPr>
            <p:ph idx="1"/>
          </p:nvPr>
        </p:nvSpPr>
        <p:spPr/>
        <p:txBody>
          <a:bodyPr>
            <a:normAutofit fontScale="62500" lnSpcReduction="20000"/>
          </a:bodyPr>
          <a:lstStyle/>
          <a:p>
            <a:r>
              <a:rPr lang="en-US" dirty="0"/>
              <a:t>Standard – Three V’s</a:t>
            </a:r>
          </a:p>
          <a:p>
            <a:pPr lvl="1"/>
            <a:r>
              <a:rPr lang="en-US" dirty="0"/>
              <a:t>Volume</a:t>
            </a:r>
          </a:p>
          <a:p>
            <a:pPr lvl="1"/>
            <a:r>
              <a:rPr lang="en-US" dirty="0"/>
              <a:t>Velocity</a:t>
            </a:r>
          </a:p>
          <a:p>
            <a:pPr lvl="1"/>
            <a:r>
              <a:rPr lang="en-US" dirty="0"/>
              <a:t>Variety</a:t>
            </a:r>
          </a:p>
          <a:p>
            <a:r>
              <a:rPr lang="en-US" dirty="0"/>
              <a:t>McKinsey Global Institute (2011)</a:t>
            </a:r>
          </a:p>
          <a:p>
            <a:pPr lvl="1"/>
            <a:r>
              <a:rPr lang="en-US" dirty="0"/>
              <a:t>“datasets whose size is beyond the ability of typical database software tools to capture, store, manage, and analyze.”</a:t>
            </a:r>
          </a:p>
          <a:p>
            <a:pPr lvl="1"/>
            <a:endParaRPr lang="en-US" dirty="0">
              <a:solidFill>
                <a:srgbClr val="FF0000"/>
              </a:solidFill>
            </a:endParaRPr>
          </a:p>
          <a:p>
            <a:pPr marL="457200" lvl="1" indent="0">
              <a:buNone/>
            </a:pPr>
            <a:endParaRPr lang="en-US" dirty="0">
              <a:solidFill>
                <a:srgbClr val="FF0000"/>
              </a:solidFill>
            </a:endParaRPr>
          </a:p>
          <a:p>
            <a:pPr>
              <a:buFont typeface="Wingdings" pitchFamily="2" charset="2"/>
              <a:buChar char="Ø"/>
            </a:pPr>
            <a:r>
              <a:rPr lang="en-US" dirty="0">
                <a:solidFill>
                  <a:srgbClr val="0070C0"/>
                </a:solidFill>
              </a:rPr>
              <a:t>These Definitions, and others, don’t answer the question:</a:t>
            </a:r>
          </a:p>
          <a:p>
            <a:pPr lvl="1">
              <a:buFont typeface="Wingdings" pitchFamily="2" charset="2"/>
              <a:buChar char="Ø"/>
            </a:pPr>
            <a:r>
              <a:rPr lang="en-US" dirty="0">
                <a:solidFill>
                  <a:srgbClr val="0070C0"/>
                </a:solidFill>
              </a:rPr>
              <a:t>“What’s really different that matters”?</a:t>
            </a:r>
          </a:p>
          <a:p>
            <a:pPr lvl="1">
              <a:buFont typeface="Wingdings" pitchFamily="2" charset="2"/>
              <a:buChar char="Ø"/>
            </a:pPr>
            <a:r>
              <a:rPr lang="en-US" dirty="0">
                <a:solidFill>
                  <a:srgbClr val="0070C0"/>
                </a:solidFill>
              </a:rPr>
              <a:t>For example:  “How might you use Big Data as it becomes more mainstream”?   That is, when “Big Data” becomes “Data”.</a:t>
            </a:r>
          </a:p>
          <a:p>
            <a:pPr lvl="1">
              <a:buFont typeface="Wingdings" pitchFamily="2" charset="2"/>
              <a:buChar char="Ø"/>
            </a:pPr>
            <a:endParaRPr lang="en-US" dirty="0">
              <a:solidFill>
                <a:srgbClr val="0070C0"/>
              </a:solidFill>
            </a:endParaRPr>
          </a:p>
          <a:p>
            <a:pPr>
              <a:buFont typeface="Wingdings" panose="05000000000000000000" pitchFamily="2" charset="2"/>
              <a:buChar char="v"/>
            </a:pPr>
            <a:r>
              <a:rPr lang="en-US" dirty="0">
                <a:solidFill>
                  <a:srgbClr val="FF0000"/>
                </a:solidFill>
              </a:rPr>
              <a:t>  Note:  Lots of Data is not the same as Big Data</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56</a:t>
            </a:fld>
            <a:endParaRPr lang="en-US"/>
          </a:p>
        </p:txBody>
      </p:sp>
      <p:sp>
        <p:nvSpPr>
          <p:cNvPr id="6" name="AutoShape 2" descr="data:image/jpeg;base64,/9j/4AAQSkZJRgABAQAAAQABAAD/2wCEAAkGBwgHBgkIBwgKCgkLDRYPDQwMDRsUFRAWIB0iIiAdHx8kKDQsJCYxJx8fLT0tMTU3Ojo6Iys/RD84QzQ5OjcBCgoKDQwNGg8PGjclHyU3Nzc3Nzc3Nzc3Nzc3Nzc3Nzc3Nzc3Nzc3Nzc3Nzc3Nzc3Nzc3Nzc3Nzc3Nzc3Nzc3N//AABEIAFsAWwMBIgACEQEDEQH/xAAcAAACAgMBAQAAAAAAAAAAAAAABwUGAQQIAwL/xAA9EAABAwIDBAgEAwUJAAAAAAABAgMEAAUGESExQVFhBxITIkJxgbEjMpGhQ2LBFBVSU9EkM0RjcoKissL/xAAaAQADAQEBAQAAAAAAAAAAAAAEBQYDAgEH/8QALREAAQQABAMHBQEBAAAAAAAAAQACAwQFESExEhPwBiJBUWGR4RRxgcHRUiT/2gAMAwEAAhEDEQA/AHjRRVbxliuNhqGCQHZro+Cxn/yVwFcucGjMrWGGSeQRxjMlSl5vECzRTJuMlDLexOepUeAG0mltfOlOU6pTdkioZR/OfHWUfJOwfeqLdrpMvE1cy4PqddVx2JHBI3CpfDeDLvfwHWWxHiH/ABD2YB/0jar250ufZklPDGFaV8DpUY+bdcCfXb560WjOxJe56iZd0lLz8KXClP0GQqMUta1dZa1KPEnM04bZ0XWaOgG4PSJjmWve7NHoBr96m0YIw2hISLSwRzKifevPo5XauK6PaLD4O7Cw5egASMi3O4RCDFnSmSP5byk+xqy2npGv0FQEl1E5rel5OSsuSh+udMGb0c4blBXUiuRlnxMvKGXocx9qp1+6L50RKnbRITMQNeyWOq56bj9q8ME8WrSum4phF7uTNyJ/0P2NvcK7YZxxab8pDIX+yzFfgPH5j+U7Fe/KrRnXMjrTsd5TTza2nUHJSFpKVJPMHZTJwDj5Ycatd9dKknusylnUHcFnf5/XjW8FviPDJulmKdneUwzVdW+X88+t006KKKOUqo++XVizWqRPlH4bKc+qNqjuSOZNc+Xe5yrxcXp01ZW66rPkkbkjkKvXTDeC7NjWhpR6jKe2eHFR+UegzP8AuquYDsAv9/bZeSTEYHav8wDon1P2zpZZeZZBG1XOB1o6NJ12XcjP8fP8Vj6PMDImtt3a8tdaOrvR46ho4P4lcuA3+VNdKAlISkAJGgA3UISlKQlIASNABur6o6KJsbcgpO/fluymSQ/YeSKKKK1QSKjMQXqFYbeubOXkkaIQPmcVuSkcaMQXuHYbcubOcySNEIHzOK3JA40iMSX+biK4qlzVZJGjTKT3Wk8Bz4nfQ1iwIhkN06wfB3338TtGDc+foOtF84ivcnEF1cnywlBV3UNo2ISNg5+dRlW7AmDHcQviXMCm7Y2rvK2F4jwp5cT6DXZa+lDDDCrM1crewhpUFIbWhtOQLWwafl9iaX8iR7DIVYHFalawykz7eg8gtjotxOu5Q1Wqc51pcZOba1HVxv8AqNnllzq+51zhYrm7Z7vFuDOebLgUQPEnxD1GddFsOofZbeaV1m3EhaVDeCMwaOqS8bMjuFK9ocPFWxzGDuv1/PiuesVTDPxJcpKjn1pCgk/lSeqPsBTO6ILemPh52cQO0lvHvZeFPdA+vW+tJ5xRW4pStqiSafnR+kIwdawkaFok+ZUaGp96UuKd9ojyMPZC3bMD2CsNFFFNFCIqMxBe4Vhty5s5zJI0QgfM4rckDjRiC9wrDblzJy8kjRCB8zityUjjSIxJf5mIrgqXMVkkaNMpPdaTwHPid9DWLAiGQ3TrB8HfefxO0jG58/QdaIxJf5mIbiZcxWSRo0yk91pPAc+J31M4EwY7iF8SpgU3bG1aq2F4jwp5cT6DXYYEwa7iF8SpgU3bG1d5WwvEeFPLifQa7HZGYajMNsR20ttNpCUIQMgkDYBQteuZDzJE+xfF46Uf0lTQjTTw+et0RmGozDbEdtLbTaQlCEjIJA3CsS47cqK9HeT1mnUFCxxBGRr2oNMsvBRHEc8/FczTI64cx+K587Dim1eaTkfanHgfELKcKW5uQr4jaC3t3JUQPsBSwxqhKMWXVKdn7So+p1rTjT5LLCW21KCRnll50mjk5MhX0q7SGJVI89DofcL4u0cxLrMjEZFl9aPooinN0WyxKwfGR1gVR1raVlu72Y+yhS+6U7YYOKHJCU5NTUB1J3dYaKH1GfrUh0RXoRLo/a3l5IljrNZn8RO71H/UVrAeVOWlA4o367CGzM1Iyd+j7a+yb9Rl/vkOw29cycvJI0QgfM4rclI40X+9w7DblzZ7mSRohA+ZxW5KRxpEYkv83EVxVLmqySNGmUnutJ4D9TvoyxYEQyG6nMHwd99/E7Rg3Pn6DrRGJL/MxDcFS5iskjMNMpPdaTwHPid9TOBMGO4hfEuYFN2xtXeVsLxHhTy4n0GuzOBMGO4hfEuYFN2xtXeVsLxHhTy4n0Gux1xmGozDbEdtLbTaQlCEDIJA3AULXrmQ8yRPsXxeOlH9JU0I008PnrdEdhqMw2xHbS202kJQhAyCQNwr1oopmocnPUorBOQrNVvH16Flw3JcSvKQ+OxY49YjU+gzNcucGtJK1ghdPK2Jm5OSSd+life58tKs0PSFrSfylRy+2VXTCuE/3lYIsstaudfaOCiP0pfNNrddQ00kqWtQShI2knQCujrJATa7PDgpyPYMpQTxIGp9TnSyrHzHlxVzj9s0q8cURyP6AUL0g4fN+sSgwjrTI2brGQ1VxT6j7gUjGXHI76HWlKbdaWFJUNClQOYP1rps6ild0k4KWHHb1aGeslRKpTCBqDvWB7/XjW9yAu77d0r7O4oyL/lmPdO38/PW6ot/vs+/zBJuLoUUp6qEJGSUDkOe+pvAmDXcQviVMCm7Y2rvKGheI8KeXE+g12VGmzhHpFtqorMG6sot6m0hCFtJ+CQNmg+X250JBwPkzkKoMVNitU4KTPbwHoEwYzDUZhtiO2htptIShCBkEgbhXrXjGlR5bQdivNvNK2LbUFA+or2pwMvBfNnZ567oorBIG2q5f8a2SyhSXJSZEgfgRyFKz5nYPWvHOa0ZkrSGCWd3BG0k+inZkpiFFdkynUtMtpKlrUdAKQ+NMRuYkuxeAKYjOaI7Z2hO8nmf6DdRinFtwxI6A+QzESc24yDmkHiT4jXlhTDUzElwDDAKI6CO3fI0QP1PAUtnnMx4GbK3wrCo8NjNq0RxZe3z0FYOirDyp91/e0hH9mhn4eY0W7u+g188qcdatqt0a1QGYUJsNsNJySPcnmTrW3R0EXKZkpPE77r1gynbYfZFYNZorZL1QcXdHMa5LXMs6kRZatVtEfDcP/k+WnLfStu1nuNne7K5RHWFZ5AqHdV5K2GujzXm8y0+2W320ONq0UhaQQfQ0JLUY/UaFUGH9obFUBknfb67+65riypMNztIkh1hf8TSyk/UVKIxbiFCeqm8TMubmfvTOxPg/D6Y5fbtjbbn+UpSB9AQKUtyjtMzFNtJ6qQdmZNASRyQ+Kq6V2piQz5eo8wCszL1dZwUmZcZbyDtQt5RT9M8q0mm1uuJaZQpa1HJKEJzJPIUwcGYbtFy7MzYnanb/eLHsaZtts9ttaSm3wWI+e0toAJ8ztNax1XyauKCt4/XpExRR6j7AJVYZ6Np89SH7yVQo23s/wAVY8vD668qbNstsS1Q24kBlLLCNiU+5O88zW1WaPigZFspG/idi87OU6eQ2RRRRWyXr//Z"/>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wgHBgkIBwgKCgkLDRYPDQwMDRsUFRAWIB0iIiAdHx8kKDQsJCYxJx8fLT0tMTU3Ojo6Iys/RD84QzQ5OjcBCgoKDQwNGg8PGjclHyU3Nzc3Nzc3Nzc3Nzc3Nzc3Nzc3Nzc3Nzc3Nzc3Nzc3Nzc3Nzc3Nzc3Nzc3Nzc3Nzc3N//AABEIAFsAWwMBIgACEQEDEQH/xAAcAAACAgMBAQAAAAAAAAAAAAAABwUGAQQIAwL/xAA9EAABAwIDBAgEAwUJAAAAAAABAgMEAAUGESExQVFhBxITIkJxgbEjMpGhQ2LBFBVSU9EkM0RjcoKissL/xAAaAQADAQEBAQAAAAAAAAAAAAAEBQYDAgEH/8QALREAAQQABAMHBQEBAAAAAAAAAQACAwQFESExEhPwBiJBUWGR4RRxgcHRUiT/2gAMAwEAAhEDEQA/AHjRRVbxliuNhqGCQHZro+Cxn/yVwFcucGjMrWGGSeQRxjMlSl5vECzRTJuMlDLexOepUeAG0mltfOlOU6pTdkioZR/OfHWUfJOwfeqLdrpMvE1cy4PqddVx2JHBI3CpfDeDLvfwHWWxHiH/ABD2YB/0jar250ufZklPDGFaV8DpUY+bdcCfXb560WjOxJe56iZd0lLz8KXClP0GQqMUta1dZa1KPEnM04bZ0XWaOgG4PSJjmWve7NHoBr96m0YIw2hISLSwRzKifevPo5XauK6PaLD4O7Cw5egASMi3O4RCDFnSmSP5byk+xqy2npGv0FQEl1E5rel5OSsuSh+udMGb0c4blBXUiuRlnxMvKGXocx9qp1+6L50RKnbRITMQNeyWOq56bj9q8ME8WrSum4phF7uTNyJ/0P2NvcK7YZxxab8pDIX+yzFfgPH5j+U7Fe/KrRnXMjrTsd5TTza2nUHJSFpKVJPMHZTJwDj5Ycatd9dKknusylnUHcFnf5/XjW8FviPDJulmKdneUwzVdW+X88+t006KKKOUqo++XVizWqRPlH4bKc+qNqjuSOZNc+Xe5yrxcXp01ZW66rPkkbkjkKvXTDeC7NjWhpR6jKe2eHFR+UegzP8AuquYDsAv9/bZeSTEYHav8wDon1P2zpZZeZZBG1XOB1o6NJ12XcjP8fP8Vj6PMDImtt3a8tdaOrvR46ho4P4lcuA3+VNdKAlISkAJGgA3UISlKQlIASNABur6o6KJsbcgpO/fluymSQ/YeSKKKK1QSKjMQXqFYbeubOXkkaIQPmcVuSkcaMQXuHYbcubOcySNEIHzOK3JA40iMSX+biK4qlzVZJGjTKT3Wk8Bz4nfQ1iwIhkN06wfB3338TtGDc+foOtF84ivcnEF1cnywlBV3UNo2ISNg5+dRlW7AmDHcQviXMCm7Y2rvK2F4jwp5cT6DXZa+lDDDCrM1crewhpUFIbWhtOQLWwafl9iaX8iR7DIVYHFalawykz7eg8gtjotxOu5Q1Wqc51pcZOba1HVxv8AqNnllzq+51zhYrm7Z7vFuDOebLgUQPEnxD1GddFsOofZbeaV1m3EhaVDeCMwaOqS8bMjuFK9ocPFWxzGDuv1/PiuesVTDPxJcpKjn1pCgk/lSeqPsBTO6ILemPh52cQO0lvHvZeFPdA+vW+tJ5xRW4pStqiSafnR+kIwdawkaFok+ZUaGp96UuKd9ojyMPZC3bMD2CsNFFFNFCIqMxBe4Vhty5s5zJI0QgfM4rckDjRiC9wrDblzJy8kjRCB8zityUjjSIxJf5mIrgqXMVkkaNMpPdaTwHPid9DWLAiGQ3TrB8HfefxO0jG58/QdaIxJf5mIbiZcxWSRo0yk91pPAc+J31M4EwY7iF8SpgU3bG1aq2F4jwp5cT6DXYYEwa7iF8SpgU3bG1d5WwvEeFPLifQa7HZGYajMNsR20ttNpCUIQMgkDYBQteuZDzJE+xfF46Uf0lTQjTTw+et0RmGozDbEdtLbTaQlCEjIJA3CsS47cqK9HeT1mnUFCxxBGRr2oNMsvBRHEc8/FczTI64cx+K587Dim1eaTkfanHgfELKcKW5uQr4jaC3t3JUQPsBSwxqhKMWXVKdn7So+p1rTjT5LLCW21KCRnll50mjk5MhX0q7SGJVI89DofcL4u0cxLrMjEZFl9aPooinN0WyxKwfGR1gVR1raVlu72Y+yhS+6U7YYOKHJCU5NTUB1J3dYaKH1GfrUh0RXoRLo/a3l5IljrNZn8RO71H/UVrAeVOWlA4o367CGzM1Iyd+j7a+yb9Rl/vkOw29cycvJI0QgfM4rclI40X+9w7DblzZ7mSRohA+ZxW5KRxpEYkv83EVxVLmqySNGmUnutJ4D9TvoyxYEQyG6nMHwd99/E7Rg3Pn6DrRGJL/MxDcFS5iskjMNMpPdaTwHPid9TOBMGO4hfEuYFN2xtXeVsLxHhTy4n0GuzOBMGO4hfEuYFN2xtXeVsLxHhTy4n0Gux1xmGozDbEdtLbTaQlCEDIJA3AULXrmQ8yRPsXxeOlH9JU0I008PnrdEdhqMw2xHbS202kJQhAyCQNwr1oopmocnPUorBOQrNVvH16Flw3JcSvKQ+OxY49YjU+gzNcucGtJK1ghdPK2Jm5OSSd+life58tKs0PSFrSfylRy+2VXTCuE/3lYIsstaudfaOCiP0pfNNrddQ00kqWtQShI2knQCujrJATa7PDgpyPYMpQTxIGp9TnSyrHzHlxVzj9s0q8cURyP6AUL0g4fN+sSgwjrTI2brGQ1VxT6j7gUjGXHI76HWlKbdaWFJUNClQOYP1rps6ild0k4KWHHb1aGeslRKpTCBqDvWB7/XjW9yAu77d0r7O4oyL/lmPdO38/PW6ot/vs+/zBJuLoUUp6qEJGSUDkOe+pvAmDXcQviVMCm7Y2rvKGheI8KeXE+g12VGmzhHpFtqorMG6sot6m0hCFtJ+CQNmg+X250JBwPkzkKoMVNitU4KTPbwHoEwYzDUZhtiO2htptIShCBkEgbhXrXjGlR5bQdivNvNK2LbUFA+or2pwMvBfNnZ567oorBIG2q5f8a2SyhSXJSZEgfgRyFKz5nYPWvHOa0ZkrSGCWd3BG0k+inZkpiFFdkynUtMtpKlrUdAKQ+NMRuYkuxeAKYjOaI7Z2hO8nmf6DdRinFtwxI6A+QzESc24yDmkHiT4jXlhTDUzElwDDAKI6CO3fI0QP1PAUtnnMx4GbK3wrCo8NjNq0RxZe3z0FYOirDyp91/e0hH9mhn4eY0W7u+g188qcdatqt0a1QGYUJsNsNJySPcnmTrW3R0EXKZkpPE77r1gynbYfZFYNZorZL1QcXdHMa5LXMs6kRZatVtEfDcP/k+WnLfStu1nuNne7K5RHWFZ5AqHdV5K2GujzXm8y0+2W320ONq0UhaQQfQ0JLUY/UaFUGH9obFUBknfb67+65riypMNztIkh1hf8TSyk/UVKIxbiFCeqm8TMubmfvTOxPg/D6Y5fbtjbbn+UpSB9AQKUtyjtMzFNtJ6qQdmZNASRyQ+Kq6V2piQz5eo8wCszL1dZwUmZcZbyDtQt5RT9M8q0mm1uuJaZQpa1HJKEJzJPIUwcGYbtFy7MzYnanb/eLHsaZtts9ttaSm3wWI+e0toAJ8ztNax1XyauKCt4/XpExRR6j7AJVYZ6Np89SH7yVQo23s/wAVY8vD668qbNstsS1Q24kBlLLCNiU+5O88zW1WaPigZFspG/idi87OU6eQ2RRRRWyXr//Z"/>
          <p:cNvSpPr>
            <a:spLocks noChangeAspect="1" noChangeArrowheads="1"/>
          </p:cNvSpPr>
          <p:nvPr/>
        </p:nvSpPr>
        <p:spPr bwMode="auto">
          <a:xfrm>
            <a:off x="1373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jpeg;base64,/9j/4AAQSkZJRgABAQAAAQABAAD/2wCEAAkGBwgHBgkIBwgKCgkLDRYPDQwMDRsUFRAWIB0iIiAdHx8kKDQsJCYxJx8fLT0tMTU3Ojo6Iys/RD84QzQ5OjcBCgoKDQwNGg8PGjclHyU3Nzc3Nzc3Nzc3Nzc3Nzc3Nzc3Nzc3Nzc3Nzc3Nzc3Nzc3Nzc3Nzc3Nzc3Nzc3Nzc3N//AABEIAFoAWgMBEQACEQEDEQH/xAAcAAADAAMBAQEAAAAAAAAAAAAABgcEBQgCAwH/xAA8EAABAwICBgYIBAYDAAAAAAABAgMEAAUGEQchMUFRYRJCcYGRoRMUIiRDcsHwMlKxsjNEgqLR4RVj8f/EABsBAAIDAQEBAAAAAAAAAAAAAAAFBAYHAwIB/8QANxEAAQMBBAcGBwABBQEAAAAAAQACAwQFESExBhITQVFhoSJxgZHB0RQjMkKx4fAzYnKCkvEk/9oADAMBAAIRAxEAPwC40IRQhFCF8ZUqPEZU9LfbZaTtW4oJA7zXwuDReV7jjfK7UYLzwCVp+kfDsQlLb7spQ3MNHLxOQqM6sibzTqDRyvlxLQ3vPtetYdLFrz9m3TCOZQPrXP45nBTBopU73t6+yy4ek+wPqyfTKjc3GukP7ST5V6FbEc1wl0YrmDs3O7j73Jptl3t11a9JbpjMgDaEK1p7RtHfUlkjX/SUlqKSemN0zC1Z1e1HRQhFCEUIRQhFCEk40x6xY1qhW5KZM8alZn2Ge3ieVRJ6oR9luJVhsmwZKy6WXss6nu5c1I7rdp94k+sXKU5Ic3dI6k9g2DupW+Rzze4q901HBSs1IWgD+81lWvDF7uqAuBbX3GyMw4oBCT2FWQNemQyP+kLhUWpR0xulkAPDM+QvW6To0xGpOZbjJP5S8M67fBypedJqAHM+SwJ+CMRwUqW7bHHEJ6zCg5n3A5+Vc3U0rcwpUNu0E2AkuPPD84LRNOvw5AcZW4w+2dSkkpUk9u0VxBIOCZuZHKy5wBB8QqPhDSS4HG4eIT0kE5JmAZEfOB+o7+NMIaw33Seap9qaNAAy0n/X29lUW1pcQlaFBSVDMEHMEUxVOIINxXqhfEUIRQhJOkjFqrHFTAgKynyEk9MfBRs6XadeXYTUSqn2Y1W5lWCwbJ+Mk2sv0N6nh7qLqJUSVEkk5knfSlaKAALgqHori4elurTMaDl1Qek2l/IoKeKBszG/PXwqdRticcc1UtJJK6MXsN0Rzuzv58v4qtAZUzVHX7QhFCFosR4VteIGj64wEyMvZkNjJae/eORrjLAyTPNMaG1Kmid8t3Z4HL9eCi2J8OTcNzvV5gCm15ll9P4XB9DxH/tKJoXROuK0OzrShr4tdmBGY4f24pp0ZYuXDktWWevOM6ejHWo/wlHq9hPge2pVJUap1HZJJpDZAkYaqIdoZ8xx7x+FXaZqjIoQvjMkNxIj0l9XRaZQVrVwAGZr44hovK9xxuleGMzOAXOd5uT14ukm4Sf4j6+lln+Ebh3DIUhkeXuLitZo6ZlLA2FmQH8fFO8PRu5Lwm3KSsourg9MltRyT0CNSDwOWvPicqmNoyYr96rUmkgjriw4xDC/ffx7v/Uhe9W6b8SPKYX8qkKFQsWnmrT8qoi3Oa4eBCs+A8aNYgZESaUt3JA1jYHgOsnnxH2G1PUCQXHNZ7bNjOoXbSPGM9OR9CnGpSQooQihC1eI7LGv1qdgyhqUM0Ly1tr3KFc5YxI3VKl0NZJRziaPd1HBc9z4j1vmvw5Sei8ysoWOY4cqRuaWkgrVYJmTxNkZiCL1d8CXo3zDkeS6rOQ3m0/r2qTv7xke+nNPJtIwTmsyteiFHVuY36TiO4+xwTDXdLEoaU5piYSeQk5KkuIZHZn0j5JNRax2rF3p7o5Bta9pP2gn09VJsJW5N1xJb4TgBbcdzWDvSkFRHgDSyFmvIGq82pUGmo5JRmBh3nALocDKnqylJ+PMFt4gZMyEEt3JA1HYHgOqrnwP02RainEgvGafWNbLqF2zkxjPTmPUKMe9W6b8SPKYX8qkKFKcWnmtC+VURbnNcPAhWfAeNGr+wIk0obuTadY2B4DrJ58R9htT1AkFxzWe2zYzqF20jxjPTkfQpxqUkKKEIoQo9phtyY97jTkAD1tohfNSMhn4FPhSuuZc8O4q+aK1BfTviP2nof3esrQxNKZtwgKVqW2l5I4FJyP7h4V6oHYlq46WQXsjm4Ejzx9FV6ZKkqe6Zif+EgDd6zn/AGmoNd9AVp0UH/0vP+n1CU9E6QrFyCdqWHCPIVGo/wDKnmkxIoD3hW6m6zpFCEnY8wW1f2DLhBLdybTqOwPD8qufA/Yi1FOJBeM0+sa2XULtnJjGenMeoUY95t034keUwv5VIUKU4tPNaF8qoi3Oa4eBCs+A8aNX9kQ5qkt3NA1jYHgOsnnxH02NqeoEguOaz22bGdQu2keMZ6cj6FONSkhRQhTnTOlJtdvUfxB9QHYU/wChUCv+kK2aJk7eQcvVLeiMkYsOWwxlg+Ka4UX+VN9KAPgf+Q9VaqbLPEkaXYpfwsl5P8vIQs9hzT+qhUOtF8V6sWjEoZXap+4Eevopxo/mpg4vtzi1dFC1lpX9QKR5kVApnasoKttuQ7agkAzGPlj+FfqdrMEUIRQhJ2PMFtX9kzISUt3NA1HYHgOqrnwP02RainEgvGafWNbLqF2zkxjPTmPUKMe826b8SPKYX8qkKFKcWnmtC+VURbnNcPAhWfAeNGr+wIk0pbuTadY2B4fmTz4j7DanqBILjms9tmxnULtpHjGenI+hTjUpIVKdM81KpdugpVrbQt1Y+YgD9p8aW17sQ1XbROEhkkp33Dyz/IWNoaily+TZXVZj9DvUoZftNeaFvbJXXSuUCnZHxN/kP2q/TRURYN7t6LraZcBzIB9ooBPVO49xyNeJGa7S1SKSoNNOyYfab1zm809DkradSpp9lZSoZ60qB/zSEgg3LWmOZLGHDEEdCr7g2/IxBZGZXSHrCR0JCB1Vjb3HaO2ncEu0YDvWXWpQuoqkx/bmO79ZLe12S5FCEUISdjzBbV/YMuEEN3JtOo7A8B1Vc+B+xFqKcSC8Zp9Y1suoXbOTGM9OY9Qox71bpvxI8phfyqQoUpxaea0L5VRFuc1w8CFYcHY9i3O3uJuzqI8yM2VuKOpLiQNahz4jw5NYKpr29rMKgWrYUtNKNgNZrjcORO4+6lOI7s5fL1KuDoI9Kv2EnqoGpI8PPOlksm0eXK8WfSNpKZsI3Z9+9VvRZaDbsNpkuo6L01XpjntCNifLX/VTSjj1Y7+KomkVX8RWFgODMPHf7eCcqlJCihClmlXC6w6b7BbJSrIS0p3Eagv6HuPGl1ZCb9oPFXLRq1AB8JKf9vt7JMwtiGXhu5CVG9ttQ6LzJOSXE/Qjcf8AdQ4pXROvCsdpWdFXw6j8CMjw/t4VysN+gX6GJNveCh12zqW2eChupzHK2QXtWa1lFPRybOYXfg9y2ldFERQhFCEkaR8Kw7nBduaXWosxhOanHFBKHEjqqPHge7siVUDXt1sirDYVqy00oguLmu3Zkcx6qL0oWiplwLhhzEV0T6VChAYIVIXnlnwQOZ8h3VJp4DK7HJJbatNtFB2T2zl7+H5V4QlKEhKQAkagBupyszzxK9UIRQheVoS4gocSFJUMikjMEUL6CQbwpJjXR6/DcXOsTSnox1rjJ1ra+X8w8xzpZUUhHaZkrxZGkLZAIqo3O47j38D0SJBmyrfJTJhPuMPJ2LbVkezs5VCa4tN4Ks80EU7NSRoI5p3telO6R0BFxiszMh+NJ9Eo9uQI8qmMrnj6heq3UaK07zfE8t6j36rdp0sQOjmu2SgrgFpIrr8e3gl50TnvwkHVa+fpZkKSpNvtbbZ3LedK/IAfrXh1eftClQ6JsBvlkv7hd1x/CSL1frnfHfSXKWt4A5pRsQnsSNXftqHJK+TFxVjpLPpqRt0Lbue/zWzwlg2fiJ5DnRLEAH25Kht5JG8+QrpBTulN+5QrTtqCiaW5v4e/D8q3Wi2RLRAahQGg2y2Nm8neSd5puxjWN1WrOqmplqZTLKbyVmV7XBFCEUIRQhFCEvX7BlkvilOSo3o5J/mGD0Fnt3HvBrhJTxyYkYpnRWvV0Y1WOvbwOI9x4JJn6J5SSo265NLG5L6CkjvGefhUR1AftKscGljDhNGR3G/83LWK0YYhCsgYZHEPH/Fc/gpVNGlFDd93l+1lw9FN1cV75OiMJ/6wpw+GQ/WvTaF+8qPLpXTtHy2E99w9022TRxZLcpLkpC57w3v/AIAfkGrxzqVHRxtzxSKr0irKi9rDqDln5+1ycEJCEhKQAkDIAbqlJDniV6oQihCKEIoQihCKEIoQihCKEIoQihCKEIoQihCKEL//2Q=="/>
          <p:cNvSpPr>
            <a:spLocks noChangeAspect="1" noChangeArrowheads="1"/>
          </p:cNvSpPr>
          <p:nvPr/>
        </p:nvSpPr>
        <p:spPr bwMode="auto">
          <a:xfrm>
            <a:off x="1488281" y="1603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4" y="1067892"/>
            <a:ext cx="1981199" cy="1600199"/>
          </a:xfrm>
          <a:prstGeom prst="rect">
            <a:avLst/>
          </a:prstGeom>
          <a:noFill/>
          <a:ln>
            <a:noFill/>
          </a:ln>
        </p:spPr>
      </p:pic>
      <p:sp>
        <p:nvSpPr>
          <p:cNvPr id="9" name="TextBox 8"/>
          <p:cNvSpPr txBox="1"/>
          <p:nvPr/>
        </p:nvSpPr>
        <p:spPr>
          <a:xfrm>
            <a:off x="6115050" y="1544826"/>
            <a:ext cx="1428750" cy="646331"/>
          </a:xfrm>
          <a:prstGeom prst="rect">
            <a:avLst/>
          </a:prstGeom>
          <a:noFill/>
        </p:spPr>
        <p:txBody>
          <a:bodyPr wrap="square" rtlCol="0">
            <a:spAutoFit/>
          </a:bodyPr>
          <a:lstStyle/>
          <a:p>
            <a:pPr algn="ctr"/>
            <a:r>
              <a:rPr lang="en-US" b="1" dirty="0"/>
              <a:t>Data </a:t>
            </a:r>
          </a:p>
          <a:p>
            <a:pPr algn="ctr"/>
            <a:r>
              <a:rPr lang="en-US" b="1" dirty="0"/>
              <a:t>Warehouse</a:t>
            </a:r>
          </a:p>
        </p:txBody>
      </p:sp>
    </p:spTree>
    <p:extLst>
      <p:ext uri="{BB962C8B-B14F-4D97-AF65-F5344CB8AC3E}">
        <p14:creationId xmlns:p14="http://schemas.microsoft.com/office/powerpoint/2010/main" val="3476588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1880</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57</a:t>
            </a:fld>
            <a:endParaRPr lang="en-US"/>
          </a:p>
        </p:txBody>
      </p:sp>
      <p:sp>
        <p:nvSpPr>
          <p:cNvPr id="6" name="AutoShape 4" descr="http://www.wheelhousesearch.com/wp-content/uploads/2014/04/856px-Houdini_1880_census.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 y="1940719"/>
            <a:ext cx="3506837"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940719"/>
            <a:ext cx="27940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14400" y="1371600"/>
            <a:ext cx="2286000" cy="369332"/>
          </a:xfrm>
          <a:prstGeom prst="rect">
            <a:avLst/>
          </a:prstGeom>
          <a:noFill/>
        </p:spPr>
        <p:txBody>
          <a:bodyPr wrap="square" rtlCol="0">
            <a:spAutoFit/>
          </a:bodyPr>
          <a:lstStyle/>
          <a:p>
            <a:pPr algn="ctr"/>
            <a:r>
              <a:rPr lang="en-US" dirty="0"/>
              <a:t>Census</a:t>
            </a:r>
          </a:p>
        </p:txBody>
      </p:sp>
      <p:sp>
        <p:nvSpPr>
          <p:cNvPr id="11" name="TextBox 10"/>
          <p:cNvSpPr txBox="1"/>
          <p:nvPr/>
        </p:nvSpPr>
        <p:spPr>
          <a:xfrm>
            <a:off x="5890623" y="1233108"/>
            <a:ext cx="2286000" cy="646331"/>
          </a:xfrm>
          <a:prstGeom prst="rect">
            <a:avLst/>
          </a:prstGeom>
          <a:noFill/>
        </p:spPr>
        <p:txBody>
          <a:bodyPr wrap="square" rtlCol="0">
            <a:spAutoFit/>
          </a:bodyPr>
          <a:lstStyle/>
          <a:p>
            <a:pPr algn="ctr"/>
            <a:r>
              <a:rPr lang="en-US" dirty="0"/>
              <a:t>Hollerith Tabulating Machine</a:t>
            </a:r>
          </a:p>
        </p:txBody>
      </p:sp>
      <p:sp>
        <p:nvSpPr>
          <p:cNvPr id="8" name="Rectangle 7"/>
          <p:cNvSpPr/>
          <p:nvPr/>
        </p:nvSpPr>
        <p:spPr>
          <a:xfrm>
            <a:off x="37011" y="6319511"/>
            <a:ext cx="5677990" cy="369332"/>
          </a:xfrm>
          <a:prstGeom prst="rect">
            <a:avLst/>
          </a:prstGeom>
        </p:spPr>
        <p:txBody>
          <a:bodyPr wrap="square">
            <a:spAutoFit/>
          </a:bodyPr>
          <a:lstStyle/>
          <a:p>
            <a:r>
              <a:rPr lang="en-US" dirty="0"/>
              <a:t>Source:  http://www.winshuttle.com/big-data-timeline/</a:t>
            </a:r>
          </a:p>
        </p:txBody>
      </p:sp>
      <p:sp>
        <p:nvSpPr>
          <p:cNvPr id="12" name="Rectangle 11"/>
          <p:cNvSpPr/>
          <p:nvPr/>
        </p:nvSpPr>
        <p:spPr>
          <a:xfrm>
            <a:off x="3200400" y="1237853"/>
            <a:ext cx="2557110" cy="646331"/>
          </a:xfrm>
          <a:prstGeom prst="rect">
            <a:avLst/>
          </a:prstGeom>
        </p:spPr>
        <p:txBody>
          <a:bodyPr wrap="none">
            <a:spAutoFit/>
          </a:bodyPr>
          <a:lstStyle/>
          <a:p>
            <a:r>
              <a:rPr lang="en-US" dirty="0">
                <a:solidFill>
                  <a:srgbClr val="FF0000"/>
                </a:solidFill>
              </a:rPr>
              <a:t>Population: 50,189,209</a:t>
            </a:r>
          </a:p>
          <a:p>
            <a:r>
              <a:rPr lang="en-US" dirty="0">
                <a:solidFill>
                  <a:srgbClr val="FF0000"/>
                </a:solidFill>
              </a:rPr>
              <a:t>Size:  Low Gigabytes </a:t>
            </a:r>
          </a:p>
        </p:txBody>
      </p:sp>
    </p:spTree>
    <p:extLst>
      <p:ext uri="{BB962C8B-B14F-4D97-AF65-F5344CB8AC3E}">
        <p14:creationId xmlns:p14="http://schemas.microsoft.com/office/powerpoint/2010/main" val="713913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2000 BC</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58</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239" y="2978205"/>
            <a:ext cx="4962322"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057400" y="2331875"/>
            <a:ext cx="4572000" cy="646331"/>
          </a:xfrm>
          <a:prstGeom prst="rect">
            <a:avLst/>
          </a:prstGeom>
        </p:spPr>
        <p:txBody>
          <a:bodyPr>
            <a:spAutoFit/>
          </a:bodyPr>
          <a:lstStyle/>
          <a:p>
            <a:r>
              <a:rPr lang="en-US" b="1" dirty="0"/>
              <a:t> 1,57,46,40 in Babylonian numerals</a:t>
            </a:r>
          </a:p>
          <a:p>
            <a:endParaRPr lang="en-US" b="1" dirty="0"/>
          </a:p>
        </p:txBody>
      </p:sp>
      <p:sp>
        <p:nvSpPr>
          <p:cNvPr id="7" name="Rectangle 6"/>
          <p:cNvSpPr/>
          <p:nvPr/>
        </p:nvSpPr>
        <p:spPr>
          <a:xfrm>
            <a:off x="200297" y="5943600"/>
            <a:ext cx="8534400" cy="369332"/>
          </a:xfrm>
          <a:prstGeom prst="rect">
            <a:avLst/>
          </a:prstGeom>
        </p:spPr>
        <p:txBody>
          <a:bodyPr wrap="square">
            <a:spAutoFit/>
          </a:bodyPr>
          <a:lstStyle/>
          <a:p>
            <a:r>
              <a:rPr lang="en-US" dirty="0"/>
              <a:t>Source: http://www-history.mcs.st-and.ac.uk/HistTopics/Babylonian_numerals.html</a:t>
            </a:r>
          </a:p>
        </p:txBody>
      </p:sp>
      <p:sp>
        <p:nvSpPr>
          <p:cNvPr id="8" name="TextBox 7"/>
          <p:cNvSpPr txBox="1"/>
          <p:nvPr/>
        </p:nvSpPr>
        <p:spPr>
          <a:xfrm>
            <a:off x="2895600" y="1295400"/>
            <a:ext cx="3276600" cy="381000"/>
          </a:xfrm>
          <a:prstGeom prst="rect">
            <a:avLst/>
          </a:prstGeom>
          <a:noFill/>
        </p:spPr>
        <p:txBody>
          <a:bodyPr wrap="square" rtlCol="0">
            <a:spAutoFit/>
          </a:bodyPr>
          <a:lstStyle/>
          <a:p>
            <a:pPr algn="ctr"/>
            <a:r>
              <a:rPr lang="en-US" dirty="0"/>
              <a:t>Base 60  Positional Arithmetic</a:t>
            </a:r>
          </a:p>
        </p:txBody>
      </p:sp>
    </p:spTree>
    <p:extLst>
      <p:ext uri="{BB962C8B-B14F-4D97-AF65-F5344CB8AC3E}">
        <p14:creationId xmlns:p14="http://schemas.microsoft.com/office/powerpoint/2010/main" val="1848634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really big data problem</a:t>
            </a:r>
            <a:br>
              <a:rPr lang="en-US" b="1" dirty="0"/>
            </a:br>
            <a:r>
              <a:rPr lang="en-US" b="1" i="1" dirty="0"/>
              <a:t>Checkers Solved</a:t>
            </a:r>
          </a:p>
        </p:txBody>
      </p:sp>
      <p:pic>
        <p:nvPicPr>
          <p:cNvPr id="2050" name="Picture 2" descr="http://1.bp.blogspot.com/-pTUtJc-2MPg/UTxjSDhy4gI/AAAAAAAAARs/VFfoDaqyHB4/s1600/checkerBoardMP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37" y="2919367"/>
            <a:ext cx="3810000"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6114365"/>
            <a:ext cx="8915400" cy="276999"/>
          </a:xfrm>
          <a:prstGeom prst="rect">
            <a:avLst/>
          </a:prstGeom>
        </p:spPr>
        <p:txBody>
          <a:bodyPr wrap="square">
            <a:spAutoFit/>
          </a:bodyPr>
          <a:lstStyle/>
          <a:p>
            <a:r>
              <a:rPr lang="en-US" sz="1200" dirty="0"/>
              <a:t>Picture Source: </a:t>
            </a:r>
            <a:r>
              <a:rPr lang="en-US" sz="1200" dirty="0">
                <a:hlinkClick r:id="rId3"/>
              </a:rPr>
              <a:t>http://1.bp.blogspot.com/-pTUtJc-2MPg/UTxjSDhy4gI/AAAAAAAAARs/VFfoDaqyHB4/s1600/checkerBoardMPL.jpg</a:t>
            </a:r>
            <a:r>
              <a:rPr lang="en-US" sz="1200" dirty="0"/>
              <a:t> </a:t>
            </a:r>
          </a:p>
        </p:txBody>
      </p:sp>
      <p:sp>
        <p:nvSpPr>
          <p:cNvPr id="4" name="TextBox 3"/>
          <p:cNvSpPr txBox="1"/>
          <p:nvPr/>
        </p:nvSpPr>
        <p:spPr>
          <a:xfrm>
            <a:off x="4484176" y="1676400"/>
            <a:ext cx="4267200" cy="424731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From the standard starting position, both players can guarantee a draw.</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Search space: ~5 * 10^20, ~500 </a:t>
            </a:r>
            <a:r>
              <a:rPr lang="en-US" sz="2000" b="1" dirty="0" err="1">
                <a:latin typeface="Arial" panose="020B0604020202020204" pitchFamily="34" charset="0"/>
                <a:cs typeface="Arial" panose="020B0604020202020204" pitchFamily="34" charset="0"/>
              </a:rPr>
              <a:t>Exabytes</a:t>
            </a:r>
            <a:endParaRPr lang="en-US" sz="2000" b="1"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About 10^15  calculations</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Up to 200 desktop computers over ~20 years.</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Solved in 2007</a:t>
            </a:r>
          </a:p>
        </p:txBody>
      </p:sp>
    </p:spTree>
    <p:extLst>
      <p:ext uri="{BB962C8B-B14F-4D97-AF65-F5344CB8AC3E}">
        <p14:creationId xmlns:p14="http://schemas.microsoft.com/office/powerpoint/2010/main" val="19779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886700" cy="563471"/>
          </a:xfrm>
        </p:spPr>
        <p:txBody>
          <a:bodyPr>
            <a:normAutofit fontScale="90000"/>
          </a:bodyPr>
          <a:lstStyle/>
          <a:p>
            <a:r>
              <a:rPr lang="en-US" dirty="0"/>
              <a:t>Team Pictures</a:t>
            </a:r>
            <a:br>
              <a:rPr lang="en-US" dirty="0"/>
            </a:br>
            <a:r>
              <a:rPr lang="en-US" sz="3100" b="1" dirty="0"/>
              <a:t>Teams 1 – 4 Folks</a:t>
            </a:r>
            <a:br>
              <a:rPr lang="en-US" sz="3100" b="1" dirty="0"/>
            </a:br>
            <a:r>
              <a:rPr lang="en-US" sz="3100" b="1" dirty="0"/>
              <a:t>(A picture of you, and your name;</a:t>
            </a:r>
            <a:br>
              <a:rPr lang="en-US" sz="3100" b="1" dirty="0"/>
            </a:br>
            <a:r>
              <a:rPr lang="en-US" sz="3100" b="1" dirty="0"/>
              <a:t>Optional: Your Major, Home City)</a:t>
            </a:r>
          </a:p>
        </p:txBody>
      </p:sp>
      <p:graphicFrame>
        <p:nvGraphicFramePr>
          <p:cNvPr id="4" name="Diagram 3"/>
          <p:cNvGraphicFramePr/>
          <p:nvPr>
            <p:extLst>
              <p:ext uri="{D42A27DB-BD31-4B8C-83A1-F6EECF244321}">
                <p14:modId xmlns:p14="http://schemas.microsoft.com/office/powerpoint/2010/main" val="1034797626"/>
              </p:ext>
            </p:extLst>
          </p:nvPr>
        </p:nvGraphicFramePr>
        <p:xfrm>
          <a:off x="1143000" y="2590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860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really big data problem</a:t>
            </a:r>
            <a:br>
              <a:rPr lang="en-US" b="1" dirty="0"/>
            </a:br>
            <a:r>
              <a:rPr lang="en-US" b="1" i="1" dirty="0"/>
              <a:t>Unsolved - Decryption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3971310"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484176" y="1676400"/>
            <a:ext cx="4267200" cy="332398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Advanced Encryption Standard (NIST)</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Block size=128 bits, key length 128,192,256 bits</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Symmetric Key Algorithm</a:t>
            </a:r>
          </a:p>
          <a:p>
            <a:pPr marL="171450" indent="-171450">
              <a:lnSpc>
                <a:spcPct val="150000"/>
              </a:lnSpc>
              <a:buFont typeface="Arial" panose="020B0604020202020204" pitchFamily="34" charset="0"/>
              <a:buChar char="•"/>
            </a:pPr>
            <a:r>
              <a:rPr lang="en-US" sz="2000" b="1" dirty="0">
                <a:latin typeface="Arial" panose="020B0604020202020204" pitchFamily="34" charset="0"/>
                <a:cs typeface="Arial" panose="020B0604020202020204" pitchFamily="34" charset="0"/>
              </a:rPr>
              <a:t>Combinations (for 256) is 1.1 * 10^77</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30575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8710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61</a:t>
            </a:fld>
            <a:endParaRPr lang="en-US" dirty="0"/>
          </a:p>
        </p:txBody>
      </p:sp>
      <p:sp>
        <p:nvSpPr>
          <p:cNvPr id="4" name="Title 3"/>
          <p:cNvSpPr>
            <a:spLocks noGrp="1"/>
          </p:cNvSpPr>
          <p:nvPr>
            <p:ph type="title"/>
          </p:nvPr>
        </p:nvSpPr>
        <p:spPr/>
        <p:txBody>
          <a:bodyPr/>
          <a:lstStyle/>
          <a:p>
            <a:r>
              <a:rPr lang="en-US" dirty="0"/>
              <a:t>Data Lifecycle</a:t>
            </a:r>
          </a:p>
        </p:txBody>
      </p:sp>
      <p:pic>
        <p:nvPicPr>
          <p:cNvPr id="6" name="Picture 5"/>
          <p:cNvPicPr>
            <a:picLocks noChangeAspect="1"/>
          </p:cNvPicPr>
          <p:nvPr/>
        </p:nvPicPr>
        <p:blipFill>
          <a:blip r:embed="rId2"/>
          <a:stretch>
            <a:fillRect/>
          </a:stretch>
        </p:blipFill>
        <p:spPr>
          <a:xfrm>
            <a:off x="2448994" y="1458562"/>
            <a:ext cx="5263354" cy="4099808"/>
          </a:xfrm>
          <a:prstGeom prst="rect">
            <a:avLst/>
          </a:prstGeom>
        </p:spPr>
      </p:pic>
    </p:spTree>
    <p:extLst>
      <p:ext uri="{BB962C8B-B14F-4D97-AF65-F5344CB8AC3E}">
        <p14:creationId xmlns:p14="http://schemas.microsoft.com/office/powerpoint/2010/main" val="3043880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C1E9F792-20E6-432E-8BC0-FCD1FD4223BC}"/>
              </a:ext>
            </a:extLst>
          </p:cNvPr>
          <p:cNvGraphicFramePr/>
          <p:nvPr>
            <p:extLst/>
          </p:nvPr>
        </p:nvGraphicFramePr>
        <p:xfrm>
          <a:off x="638209" y="2191951"/>
          <a:ext cx="7157804" cy="2889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66301AF-0864-4DF5-9B39-84D0131EB90C}"/>
              </a:ext>
            </a:extLst>
          </p:cNvPr>
          <p:cNvSpPr>
            <a:spLocks noGrp="1"/>
          </p:cNvSpPr>
          <p:nvPr>
            <p:ph type="sldNum" sz="quarter" idx="12"/>
          </p:nvPr>
        </p:nvSpPr>
        <p:spPr/>
        <p:txBody>
          <a:bodyPr/>
          <a:lstStyle/>
          <a:p>
            <a:fld id="{12342C3A-DD85-7843-B416-BD52AB030D59}" type="slidenum">
              <a:rPr lang="en-US" smtClean="0"/>
              <a:pPr/>
              <a:t>62</a:t>
            </a:fld>
            <a:endParaRPr lang="en-US" dirty="0"/>
          </a:p>
        </p:txBody>
      </p:sp>
      <p:sp>
        <p:nvSpPr>
          <p:cNvPr id="3" name="Title 1">
            <a:extLst>
              <a:ext uri="{FF2B5EF4-FFF2-40B4-BE49-F238E27FC236}">
                <a16:creationId xmlns:a16="http://schemas.microsoft.com/office/drawing/2014/main" id="{74E5E777-47D8-43B2-8EFC-4968C168CAC0}"/>
              </a:ext>
            </a:extLst>
          </p:cNvPr>
          <p:cNvSpPr txBox="1">
            <a:spLocks/>
          </p:cNvSpPr>
          <p:nvPr/>
        </p:nvSpPr>
        <p:spPr>
          <a:xfrm>
            <a:off x="1207522" y="959637"/>
            <a:ext cx="6588491" cy="910975"/>
          </a:xfrm>
          <a:prstGeom prst="rect">
            <a:avLst/>
          </a:prstGeom>
        </p:spPr>
        <p:txBody>
          <a:bodyPr vert="horz" lIns="51449" tIns="25724" rIns="51449" bIns="25724"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pPr defTabSz="514487">
              <a:defRPr/>
            </a:pPr>
            <a:r>
              <a:rPr lang="en-US" sz="3000" b="1" dirty="0">
                <a:solidFill>
                  <a:sysClr val="windowText" lastClr="000000"/>
                </a:solidFill>
              </a:rPr>
              <a:t>Big Data</a:t>
            </a:r>
            <a:br>
              <a:rPr lang="en-US" sz="3000" b="1" dirty="0">
                <a:solidFill>
                  <a:sysClr val="windowText" lastClr="000000"/>
                </a:solidFill>
              </a:rPr>
            </a:br>
            <a:r>
              <a:rPr lang="en-US" sz="1800" b="1" dirty="0">
                <a:solidFill>
                  <a:srgbClr val="C00000"/>
                </a:solidFill>
              </a:rPr>
              <a:t>What</a:t>
            </a:r>
            <a:r>
              <a:rPr lang="en-US" sz="1800" b="1" dirty="0">
                <a:solidFill>
                  <a:sysClr val="windowText" lastClr="000000"/>
                </a:solidFill>
              </a:rPr>
              <a:t>?, </a:t>
            </a:r>
            <a:r>
              <a:rPr lang="en-US" sz="1800" b="1" dirty="0">
                <a:solidFill>
                  <a:srgbClr val="C00000"/>
                </a:solidFill>
              </a:rPr>
              <a:t>How</a:t>
            </a:r>
            <a:r>
              <a:rPr lang="en-US" sz="1800" b="1" dirty="0">
                <a:solidFill>
                  <a:sysClr val="windowText" lastClr="000000"/>
                </a:solidFill>
              </a:rPr>
              <a:t>?, </a:t>
            </a:r>
            <a:r>
              <a:rPr lang="en-US" sz="1800" b="1" dirty="0">
                <a:solidFill>
                  <a:srgbClr val="C00000"/>
                </a:solidFill>
              </a:rPr>
              <a:t>Why</a:t>
            </a:r>
            <a:r>
              <a:rPr lang="en-US" sz="1800" b="1" dirty="0">
                <a:solidFill>
                  <a:sysClr val="windowText" lastClr="000000"/>
                </a:solidFill>
              </a:rPr>
              <a:t>?</a:t>
            </a:r>
            <a:endParaRPr lang="en-US" sz="600" b="1" dirty="0">
              <a:solidFill>
                <a:sysClr val="windowText" lastClr="000000"/>
              </a:solidFill>
            </a:endParaRPr>
          </a:p>
        </p:txBody>
      </p:sp>
      <p:sp>
        <p:nvSpPr>
          <p:cNvPr id="4" name="TextBox 3">
            <a:extLst>
              <a:ext uri="{FF2B5EF4-FFF2-40B4-BE49-F238E27FC236}">
                <a16:creationId xmlns:a16="http://schemas.microsoft.com/office/drawing/2014/main" id="{8DCD37EC-D712-4385-85FA-2C595F6CC316}"/>
              </a:ext>
            </a:extLst>
          </p:cNvPr>
          <p:cNvSpPr txBox="1"/>
          <p:nvPr/>
        </p:nvSpPr>
        <p:spPr>
          <a:xfrm>
            <a:off x="5455646" y="4073163"/>
            <a:ext cx="1664462" cy="677108"/>
          </a:xfrm>
          <a:prstGeom prst="rect">
            <a:avLst/>
          </a:prstGeom>
          <a:noFill/>
          <a:ln w="57150">
            <a:solidFill>
              <a:srgbClr val="00B050"/>
            </a:solidFill>
          </a:ln>
        </p:spPr>
        <p:txBody>
          <a:bodyPr wrap="square" rtlCol="0">
            <a:spAutoFit/>
          </a:bodyPr>
          <a:lstStyle/>
          <a:p>
            <a:pPr defTabSz="514487">
              <a:defRPr/>
            </a:pPr>
            <a:r>
              <a:rPr lang="en-US" sz="760" b="1" kern="0" dirty="0">
                <a:solidFill>
                  <a:srgbClr val="FF0000"/>
                </a:solidFill>
                <a:latin typeface="Arial"/>
              </a:rPr>
              <a:t>HOW:</a:t>
            </a:r>
          </a:p>
          <a:p>
            <a:pPr marL="128588" indent="-128588" defTabSz="514487">
              <a:buFont typeface="Arial" panose="020B0604020202020204" pitchFamily="34" charset="0"/>
              <a:buChar char="•"/>
              <a:defRPr/>
            </a:pPr>
            <a:r>
              <a:rPr lang="en-US" sz="760" b="1" kern="0" dirty="0">
                <a:solidFill>
                  <a:prstClr val="black"/>
                </a:solidFill>
                <a:latin typeface="Arial"/>
              </a:rPr>
              <a:t>GOVERNANCE, ORGANIZATION</a:t>
            </a:r>
          </a:p>
          <a:p>
            <a:pPr marL="128588" indent="-128588" defTabSz="514487">
              <a:buFont typeface="Arial" panose="020B0604020202020204" pitchFamily="34" charset="0"/>
              <a:buChar char="•"/>
              <a:defRPr/>
            </a:pPr>
            <a:r>
              <a:rPr lang="en-US" sz="760" b="1" kern="0" dirty="0">
                <a:solidFill>
                  <a:prstClr val="black"/>
                </a:solidFill>
                <a:latin typeface="Arial"/>
              </a:rPr>
              <a:t>PEOPLE</a:t>
            </a:r>
          </a:p>
          <a:p>
            <a:pPr marL="128588" indent="-128588" defTabSz="514487">
              <a:buFont typeface="Arial" panose="020B0604020202020204" pitchFamily="34" charset="0"/>
              <a:buChar char="•"/>
              <a:defRPr/>
            </a:pPr>
            <a:r>
              <a:rPr lang="en-US" sz="760" b="1" kern="0" dirty="0">
                <a:solidFill>
                  <a:prstClr val="black"/>
                </a:solidFill>
                <a:latin typeface="Arial"/>
              </a:rPr>
              <a:t>...</a:t>
            </a:r>
          </a:p>
        </p:txBody>
      </p:sp>
      <p:sp>
        <p:nvSpPr>
          <p:cNvPr id="5" name="TextBox 4">
            <a:extLst>
              <a:ext uri="{FF2B5EF4-FFF2-40B4-BE49-F238E27FC236}">
                <a16:creationId xmlns:a16="http://schemas.microsoft.com/office/drawing/2014/main" id="{ECA015D6-D016-48F8-8F49-FC0802DA032D}"/>
              </a:ext>
            </a:extLst>
          </p:cNvPr>
          <p:cNvSpPr txBox="1"/>
          <p:nvPr/>
        </p:nvSpPr>
        <p:spPr>
          <a:xfrm>
            <a:off x="3421933" y="5619877"/>
            <a:ext cx="3824412" cy="248017"/>
          </a:xfrm>
          <a:prstGeom prst="rect">
            <a:avLst/>
          </a:prstGeom>
          <a:noFill/>
        </p:spPr>
        <p:txBody>
          <a:bodyPr wrap="square" rtlCol="0">
            <a:spAutoFit/>
          </a:bodyPr>
          <a:lstStyle/>
          <a:p>
            <a:r>
              <a:rPr lang="en-US" sz="506" dirty="0">
                <a:solidFill>
                  <a:prstClr val="black"/>
                </a:solidFill>
                <a:latin typeface="Arial"/>
              </a:rPr>
              <a:t>Picture Source:</a:t>
            </a:r>
          </a:p>
          <a:p>
            <a:r>
              <a:rPr lang="en-US" sz="506" dirty="0">
                <a:solidFill>
                  <a:prstClr val="black"/>
                </a:solidFill>
                <a:latin typeface="Arial"/>
              </a:rPr>
              <a:t>https://www.theguardian.com/science/2014/feb/12/nuclear-fusion-breakthrough-green-energy-source</a:t>
            </a:r>
          </a:p>
        </p:txBody>
      </p:sp>
      <p:sp>
        <p:nvSpPr>
          <p:cNvPr id="10" name="TextBox 9">
            <a:extLst>
              <a:ext uri="{FF2B5EF4-FFF2-40B4-BE49-F238E27FC236}">
                <a16:creationId xmlns:a16="http://schemas.microsoft.com/office/drawing/2014/main" id="{9CC8DDD4-1E7D-4F78-8FFB-48BAD585E7F9}"/>
              </a:ext>
            </a:extLst>
          </p:cNvPr>
          <p:cNvSpPr txBox="1"/>
          <p:nvPr/>
        </p:nvSpPr>
        <p:spPr>
          <a:xfrm>
            <a:off x="1703281" y="3058773"/>
            <a:ext cx="1561754" cy="1179297"/>
          </a:xfrm>
          <a:prstGeom prst="rect">
            <a:avLst/>
          </a:prstGeom>
          <a:noFill/>
          <a:ln w="76200">
            <a:solidFill>
              <a:srgbClr val="1F497D">
                <a:lumMod val="60000"/>
                <a:lumOff val="40000"/>
              </a:srgbClr>
            </a:solidFill>
          </a:ln>
        </p:spPr>
        <p:txBody>
          <a:bodyPr wrap="square" rtlCol="0">
            <a:spAutoFit/>
          </a:bodyPr>
          <a:lstStyle/>
          <a:p>
            <a:pPr defTabSz="514487">
              <a:defRPr/>
            </a:pPr>
            <a:r>
              <a:rPr lang="en-US" sz="760" b="1" kern="0" dirty="0">
                <a:solidFill>
                  <a:srgbClr val="FF0000"/>
                </a:solidFill>
                <a:latin typeface="Arial"/>
              </a:rPr>
              <a:t>WHAT:</a:t>
            </a:r>
          </a:p>
          <a:p>
            <a:pPr defTabSz="514487">
              <a:defRPr/>
            </a:pPr>
            <a:r>
              <a:rPr lang="en-US" sz="788" b="1" kern="0" dirty="0">
                <a:solidFill>
                  <a:prstClr val="black"/>
                </a:solidFill>
                <a:latin typeface="Arial"/>
              </a:rPr>
              <a:t>DATA</a:t>
            </a:r>
          </a:p>
          <a:p>
            <a:pPr marL="128588" indent="-128588" defTabSz="514487">
              <a:buFont typeface="Arial" panose="020B0604020202020204" pitchFamily="34" charset="0"/>
              <a:buChar char="•"/>
              <a:defRPr/>
            </a:pPr>
            <a:r>
              <a:rPr lang="en-US" sz="788" b="1" kern="0" dirty="0">
                <a:solidFill>
                  <a:prstClr val="black"/>
                </a:solidFill>
                <a:latin typeface="Arial"/>
              </a:rPr>
              <a:t>VOLUME</a:t>
            </a:r>
          </a:p>
          <a:p>
            <a:pPr marL="128588" indent="-128588" defTabSz="514487">
              <a:buFont typeface="Arial" panose="020B0604020202020204" pitchFamily="34" charset="0"/>
              <a:buChar char="•"/>
              <a:defRPr/>
            </a:pPr>
            <a:r>
              <a:rPr lang="en-US" sz="788" b="1" kern="0" dirty="0">
                <a:solidFill>
                  <a:prstClr val="black"/>
                </a:solidFill>
                <a:latin typeface="Arial"/>
              </a:rPr>
              <a:t>VELOCITY</a:t>
            </a:r>
          </a:p>
          <a:p>
            <a:pPr marL="128588" indent="-128588" defTabSz="514487">
              <a:buFont typeface="Arial" panose="020B0604020202020204" pitchFamily="34" charset="0"/>
              <a:buChar char="•"/>
              <a:defRPr/>
            </a:pPr>
            <a:r>
              <a:rPr lang="en-US" sz="788" b="1" kern="0" dirty="0">
                <a:solidFill>
                  <a:prstClr val="black"/>
                </a:solidFill>
                <a:latin typeface="Arial"/>
              </a:rPr>
              <a:t>VARIETY</a:t>
            </a:r>
          </a:p>
          <a:p>
            <a:pPr defTabSz="514487">
              <a:defRPr/>
            </a:pPr>
            <a:r>
              <a:rPr lang="en-US" sz="788" b="1" kern="0" dirty="0">
                <a:solidFill>
                  <a:prstClr val="black"/>
                </a:solidFill>
                <a:latin typeface="Arial"/>
              </a:rPr>
              <a:t>TECHNOLOGY</a:t>
            </a:r>
          </a:p>
          <a:p>
            <a:pPr marL="128588" indent="-128588" defTabSz="514487">
              <a:buFont typeface="Arial" panose="020B0604020202020204" pitchFamily="34" charset="0"/>
              <a:buChar char="•"/>
              <a:defRPr/>
            </a:pPr>
            <a:r>
              <a:rPr lang="en-US" sz="788" b="1" kern="0" dirty="0">
                <a:solidFill>
                  <a:prstClr val="black"/>
                </a:solidFill>
                <a:latin typeface="Arial"/>
              </a:rPr>
              <a:t>DISTRIBUTION</a:t>
            </a:r>
          </a:p>
          <a:p>
            <a:pPr marL="128588" indent="-128588" defTabSz="514487">
              <a:buFont typeface="Arial" panose="020B0604020202020204" pitchFamily="34" charset="0"/>
              <a:buChar char="•"/>
              <a:defRPr/>
            </a:pPr>
            <a:r>
              <a:rPr lang="en-US" sz="788" b="1" kern="0" dirty="0">
                <a:solidFill>
                  <a:prstClr val="black"/>
                </a:solidFill>
                <a:latin typeface="Arial"/>
              </a:rPr>
              <a:t>D[BS]MGT</a:t>
            </a:r>
          </a:p>
          <a:p>
            <a:pPr marL="128588" indent="-128588" defTabSz="514487">
              <a:buFont typeface="Arial" panose="020B0604020202020204" pitchFamily="34" charset="0"/>
              <a:buChar char="•"/>
              <a:defRPr/>
            </a:pPr>
            <a:r>
              <a:rPr lang="en-US" sz="788" b="1" kern="0" dirty="0">
                <a:solidFill>
                  <a:prstClr val="black"/>
                </a:solidFill>
                <a:latin typeface="Arial"/>
              </a:rPr>
              <a:t>MACHINE LEARING ++</a:t>
            </a:r>
          </a:p>
        </p:txBody>
      </p:sp>
      <p:sp>
        <p:nvSpPr>
          <p:cNvPr id="11" name="TextBox 10">
            <a:extLst>
              <a:ext uri="{FF2B5EF4-FFF2-40B4-BE49-F238E27FC236}">
                <a16:creationId xmlns:a16="http://schemas.microsoft.com/office/drawing/2014/main" id="{AF5856FC-7A72-445A-ABE2-D74A04F059DC}"/>
              </a:ext>
            </a:extLst>
          </p:cNvPr>
          <p:cNvSpPr txBox="1"/>
          <p:nvPr/>
        </p:nvSpPr>
        <p:spPr>
          <a:xfrm>
            <a:off x="4623415" y="2004943"/>
            <a:ext cx="1664462" cy="997196"/>
          </a:xfrm>
          <a:prstGeom prst="rect">
            <a:avLst/>
          </a:prstGeom>
          <a:noFill/>
          <a:ln w="57150">
            <a:solidFill>
              <a:srgbClr val="C00000"/>
            </a:solidFill>
          </a:ln>
        </p:spPr>
        <p:txBody>
          <a:bodyPr wrap="square" rtlCol="0">
            <a:spAutoFit/>
          </a:bodyPr>
          <a:lstStyle/>
          <a:p>
            <a:pPr defTabSz="514487">
              <a:defRPr/>
            </a:pPr>
            <a:r>
              <a:rPr lang="en-US" sz="760" b="1" kern="0" dirty="0">
                <a:solidFill>
                  <a:srgbClr val="FF0000"/>
                </a:solidFill>
                <a:latin typeface="Arial"/>
              </a:rPr>
              <a:t>WHY:</a:t>
            </a:r>
          </a:p>
          <a:p>
            <a:pPr defTabSz="514487">
              <a:defRPr/>
            </a:pPr>
            <a:r>
              <a:rPr lang="en-US" sz="760" b="1" kern="0" dirty="0">
                <a:solidFill>
                  <a:prstClr val="black"/>
                </a:solidFill>
                <a:latin typeface="Arial"/>
              </a:rPr>
              <a:t>APPLICATIONS</a:t>
            </a:r>
          </a:p>
          <a:p>
            <a:pPr marL="128588" indent="-128588" defTabSz="514487">
              <a:buFont typeface="Arial" panose="020B0604020202020204" pitchFamily="34" charset="0"/>
              <a:buChar char="•"/>
              <a:defRPr/>
            </a:pPr>
            <a:r>
              <a:rPr lang="en-US" sz="900" b="1" kern="0" dirty="0">
                <a:solidFill>
                  <a:prstClr val="black"/>
                </a:solidFill>
              </a:rPr>
              <a:t>“Valuable capabilities that were formerly too difficult, costly, or simply not possible.”</a:t>
            </a:r>
          </a:p>
          <a:p>
            <a:pPr marL="128588" indent="-128588" defTabSz="514487">
              <a:buFont typeface="Arial" panose="020B0604020202020204" pitchFamily="34" charset="0"/>
              <a:buChar char="•"/>
              <a:defRPr/>
            </a:pPr>
            <a:endParaRPr lang="en-US" sz="760" b="1" kern="0" dirty="0">
              <a:solidFill>
                <a:prstClr val="black"/>
              </a:solidFill>
              <a:latin typeface="Arial"/>
            </a:endParaRPr>
          </a:p>
        </p:txBody>
      </p:sp>
      <p:sp>
        <p:nvSpPr>
          <p:cNvPr id="12" name="Rectangle 11">
            <a:extLst>
              <a:ext uri="{FF2B5EF4-FFF2-40B4-BE49-F238E27FC236}">
                <a16:creationId xmlns:a16="http://schemas.microsoft.com/office/drawing/2014/main" id="{E929D2A1-2F4B-4A76-9F71-583084D237A1}"/>
              </a:ext>
            </a:extLst>
          </p:cNvPr>
          <p:cNvSpPr/>
          <p:nvPr/>
        </p:nvSpPr>
        <p:spPr>
          <a:xfrm>
            <a:off x="7246345" y="3058772"/>
            <a:ext cx="1812911" cy="784830"/>
          </a:xfrm>
          <a:prstGeom prst="rect">
            <a:avLst/>
          </a:prstGeom>
        </p:spPr>
        <p:txBody>
          <a:bodyPr wrap="square">
            <a:spAutoFit/>
          </a:bodyPr>
          <a:lstStyle/>
          <a:p>
            <a:pPr marL="120584" indent="-120584">
              <a:buFont typeface="Wingdings" panose="05000000000000000000" pitchFamily="2" charset="2"/>
              <a:buChar char="v"/>
            </a:pPr>
            <a:r>
              <a:rPr lang="en-US" sz="1500" b="1" dirty="0">
                <a:solidFill>
                  <a:srgbClr val="FF0000"/>
                </a:solidFill>
                <a:latin typeface="Arial"/>
              </a:rPr>
              <a:t>Lots of Data is not the same as Big Data</a:t>
            </a:r>
            <a:endParaRPr lang="en-US" sz="1500" b="1" dirty="0">
              <a:solidFill>
                <a:prstClr val="black"/>
              </a:solidFill>
              <a:latin typeface="Arial"/>
            </a:endParaRPr>
          </a:p>
        </p:txBody>
      </p:sp>
      <p:pic>
        <p:nvPicPr>
          <p:cNvPr id="19" name="Picture 18">
            <a:extLst>
              <a:ext uri="{FF2B5EF4-FFF2-40B4-BE49-F238E27FC236}">
                <a16:creationId xmlns:a16="http://schemas.microsoft.com/office/drawing/2014/main" id="{C0ABA431-AE98-46F0-9166-0A5EB63FA1A0}"/>
              </a:ext>
            </a:extLst>
          </p:cNvPr>
          <p:cNvPicPr>
            <a:picLocks noChangeAspect="1"/>
          </p:cNvPicPr>
          <p:nvPr/>
        </p:nvPicPr>
        <p:blipFill>
          <a:blip r:embed="rId7"/>
          <a:stretch>
            <a:fillRect/>
          </a:stretch>
        </p:blipFill>
        <p:spPr>
          <a:xfrm>
            <a:off x="880385" y="4222191"/>
            <a:ext cx="1287230" cy="859057"/>
          </a:xfrm>
          <a:prstGeom prst="rect">
            <a:avLst/>
          </a:prstGeom>
          <a:ln w="57150">
            <a:solidFill>
              <a:srgbClr val="0070C0"/>
            </a:solidFill>
          </a:ln>
        </p:spPr>
      </p:pic>
      <p:sp>
        <p:nvSpPr>
          <p:cNvPr id="14" name="Double Bracket 13">
            <a:extLst>
              <a:ext uri="{FF2B5EF4-FFF2-40B4-BE49-F238E27FC236}">
                <a16:creationId xmlns:a16="http://schemas.microsoft.com/office/drawing/2014/main" id="{679A3B0C-37A9-45FB-8BBD-44C779D7DE1D}"/>
              </a:ext>
            </a:extLst>
          </p:cNvPr>
          <p:cNvSpPr/>
          <p:nvPr/>
        </p:nvSpPr>
        <p:spPr>
          <a:xfrm>
            <a:off x="6671155" y="1586176"/>
            <a:ext cx="246850" cy="177566"/>
          </a:xfrm>
          <a:prstGeom prst="bracketPair">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141EB12A-E988-431B-A2F9-1E7FF28D019F}"/>
              </a:ext>
            </a:extLst>
          </p:cNvPr>
          <p:cNvPicPr>
            <a:picLocks noChangeAspect="1"/>
          </p:cNvPicPr>
          <p:nvPr/>
        </p:nvPicPr>
        <p:blipFill>
          <a:blip r:embed="rId8"/>
          <a:stretch>
            <a:fillRect/>
          </a:stretch>
        </p:blipFill>
        <p:spPr>
          <a:xfrm>
            <a:off x="7176202" y="4257813"/>
            <a:ext cx="1087414" cy="859057"/>
          </a:xfrm>
          <a:prstGeom prst="rect">
            <a:avLst/>
          </a:prstGeom>
          <a:ln w="28575">
            <a:solidFill>
              <a:srgbClr val="00B050"/>
            </a:solidFill>
          </a:ln>
        </p:spPr>
      </p:pic>
    </p:spTree>
    <p:extLst>
      <p:ext uri="{BB962C8B-B14F-4D97-AF65-F5344CB8AC3E}">
        <p14:creationId xmlns:p14="http://schemas.microsoft.com/office/powerpoint/2010/main" val="3714035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63</a:t>
            </a:fld>
            <a:endParaRPr lang="en-US" dirty="0"/>
          </a:p>
        </p:txBody>
      </p:sp>
      <p:sp>
        <p:nvSpPr>
          <p:cNvPr id="4" name="Title 3"/>
          <p:cNvSpPr>
            <a:spLocks noGrp="1"/>
          </p:cNvSpPr>
          <p:nvPr>
            <p:ph type="title"/>
          </p:nvPr>
        </p:nvSpPr>
        <p:spPr/>
        <p:txBody>
          <a:bodyPr/>
          <a:lstStyle/>
          <a:p>
            <a:r>
              <a:rPr lang="en-US" dirty="0"/>
              <a:t>Data Analytics Lifecycle</a:t>
            </a:r>
          </a:p>
        </p:txBody>
      </p:sp>
      <p:pic>
        <p:nvPicPr>
          <p:cNvPr id="6" name="Picture 6"/>
          <p:cNvPicPr>
            <a:picLocks noChangeAspect="1"/>
          </p:cNvPicPr>
          <p:nvPr/>
        </p:nvPicPr>
        <p:blipFill>
          <a:blip r:embed="rId3"/>
          <a:stretch>
            <a:fillRect/>
          </a:stretch>
        </p:blipFill>
        <p:spPr>
          <a:xfrm>
            <a:off x="1683735" y="1804324"/>
            <a:ext cx="5248451" cy="499734"/>
          </a:xfrm>
          <a:prstGeom prst="rect">
            <a:avLst/>
          </a:prstGeom>
        </p:spPr>
      </p:pic>
      <p:pic>
        <p:nvPicPr>
          <p:cNvPr id="9" name="Picture 9"/>
          <p:cNvPicPr>
            <a:picLocks noChangeAspect="1"/>
          </p:cNvPicPr>
          <p:nvPr/>
        </p:nvPicPr>
        <p:blipFill>
          <a:blip r:embed="rId4"/>
          <a:stretch>
            <a:fillRect/>
          </a:stretch>
        </p:blipFill>
        <p:spPr>
          <a:xfrm>
            <a:off x="1277355" y="2249017"/>
            <a:ext cx="6509800" cy="3241620"/>
          </a:xfrm>
          <a:prstGeom prst="rect">
            <a:avLst/>
          </a:prstGeom>
        </p:spPr>
      </p:pic>
    </p:spTree>
    <p:extLst>
      <p:ext uri="{BB962C8B-B14F-4D97-AF65-F5344CB8AC3E}">
        <p14:creationId xmlns:p14="http://schemas.microsoft.com/office/powerpoint/2010/main" val="2976181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Analytics Production Lifecycle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64</a:t>
            </a:fld>
            <a:endParaRPr lang="en-US" dirty="0"/>
          </a:p>
        </p:txBody>
      </p:sp>
      <p:pic>
        <p:nvPicPr>
          <p:cNvPr id="9" name="Picture 9"/>
          <p:cNvPicPr>
            <a:picLocks noChangeAspect="1"/>
          </p:cNvPicPr>
          <p:nvPr/>
        </p:nvPicPr>
        <p:blipFill>
          <a:blip r:embed="rId3"/>
          <a:stretch>
            <a:fillRect/>
          </a:stretch>
        </p:blipFill>
        <p:spPr>
          <a:xfrm>
            <a:off x="1940722" y="1586613"/>
            <a:ext cx="5160682" cy="641619"/>
          </a:xfrm>
          <a:prstGeom prst="rect">
            <a:avLst/>
          </a:prstGeom>
        </p:spPr>
      </p:pic>
      <p:graphicFrame>
        <p:nvGraphicFramePr>
          <p:cNvPr id="7" name="Diagram 6"/>
          <p:cNvGraphicFramePr/>
          <p:nvPr>
            <p:extLst/>
          </p:nvPr>
        </p:nvGraphicFramePr>
        <p:xfrm>
          <a:off x="757648" y="2187583"/>
          <a:ext cx="8236456" cy="3445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7826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43" y="346019"/>
            <a:ext cx="6263123" cy="6266170"/>
          </a:xfrm>
          <a:prstGeom prst="rect">
            <a:avLst/>
          </a:prstGeom>
        </p:spPr>
      </p:pic>
      <p:sp>
        <p:nvSpPr>
          <p:cNvPr id="2" name="Title 1"/>
          <p:cNvSpPr>
            <a:spLocks noGrp="1"/>
          </p:cNvSpPr>
          <p:nvPr>
            <p:ph type="title"/>
          </p:nvPr>
        </p:nvSpPr>
        <p:spPr>
          <a:xfrm>
            <a:off x="1316799" y="67050"/>
            <a:ext cx="6172200" cy="1143000"/>
          </a:xfrm>
        </p:spPr>
        <p:txBody>
          <a:bodyPr>
            <a:normAutofit/>
          </a:bodyPr>
          <a:lstStyle/>
          <a:p>
            <a:pPr algn="l"/>
            <a:r>
              <a:rPr lang="en-US" sz="3200" b="1" dirty="0"/>
              <a:t>Big Data Movement </a:t>
            </a:r>
          </a:p>
        </p:txBody>
      </p:sp>
      <p:sp>
        <p:nvSpPr>
          <p:cNvPr id="3" name="Slide Number Placeholder 2"/>
          <p:cNvSpPr>
            <a:spLocks noGrp="1"/>
          </p:cNvSpPr>
          <p:nvPr>
            <p:ph type="sldNum" sz="quarter" idx="10"/>
          </p:nvPr>
        </p:nvSpPr>
        <p:spPr/>
        <p:txBody>
          <a:bodyPr/>
          <a:lstStyle/>
          <a:p>
            <a:pPr>
              <a:defRPr/>
            </a:pPr>
            <a:fld id="{A528AF12-C574-4DD7-A1AD-474AC904986C}" type="slidenum">
              <a:rPr lang="en-US" smtClean="0"/>
              <a:pPr>
                <a:defRPr/>
              </a:pPr>
              <a:t>65</a:t>
            </a:fld>
            <a:endParaRPr lang="en-US"/>
          </a:p>
        </p:txBody>
      </p:sp>
      <p:sp>
        <p:nvSpPr>
          <p:cNvPr id="6" name="TextBox 5"/>
          <p:cNvSpPr txBox="1"/>
          <p:nvPr/>
        </p:nvSpPr>
        <p:spPr>
          <a:xfrm>
            <a:off x="1271337" y="1352815"/>
            <a:ext cx="3131562" cy="1446550"/>
          </a:xfrm>
          <a:prstGeom prst="rect">
            <a:avLst/>
          </a:prstGeom>
          <a:ln>
            <a:noFill/>
          </a:ln>
        </p:spPr>
        <p:txBody>
          <a:bodyPr wrap="square" rtlCol="0">
            <a:spAutoFit/>
          </a:bodyPr>
          <a:lstStyle/>
          <a:p>
            <a:r>
              <a:rPr lang="en-US" sz="1600" dirty="0">
                <a:solidFill>
                  <a:srgbClr val="233A9B"/>
                </a:solidFill>
              </a:rPr>
              <a:t>By 2020, all digital data created, replicated, consumed, in a year: </a:t>
            </a:r>
            <a:r>
              <a:rPr lang="en-US" sz="1600" b="1" i="1" dirty="0">
                <a:solidFill>
                  <a:srgbClr val="233A9B"/>
                </a:solidFill>
              </a:rPr>
              <a:t>40 ZB</a:t>
            </a:r>
          </a:p>
          <a:p>
            <a:r>
              <a:rPr lang="en-US" sz="1400" i="1" dirty="0">
                <a:solidFill>
                  <a:srgbClr val="233A9B"/>
                </a:solidFill>
              </a:rPr>
              <a:t>(40 ZB: equivalent to 40,000,000,000,000 GB)</a:t>
            </a:r>
          </a:p>
          <a:p>
            <a:r>
              <a:rPr lang="en-US" sz="1200" dirty="0">
                <a:solidFill>
                  <a:srgbClr val="233A9B"/>
                </a:solidFill>
              </a:rPr>
              <a:t>(IDC, Dec 2012)</a:t>
            </a:r>
            <a:endParaRPr lang="en-US" sz="1200" b="1" i="1" dirty="0">
              <a:solidFill>
                <a:srgbClr val="233A9B"/>
              </a:solidFill>
            </a:endParaRPr>
          </a:p>
        </p:txBody>
      </p:sp>
    </p:spTree>
    <p:extLst>
      <p:ext uri="{BB962C8B-B14F-4D97-AF65-F5344CB8AC3E}">
        <p14:creationId xmlns:p14="http://schemas.microsoft.com/office/powerpoint/2010/main" val="857145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699955" y="3642403"/>
            <a:ext cx="1261884" cy="1004109"/>
            <a:chOff x="9062357" y="3563385"/>
            <a:chExt cx="2672165" cy="1374099"/>
          </a:xfrm>
        </p:grpSpPr>
        <p:pic>
          <p:nvPicPr>
            <p:cNvPr id="1037" name="Picture 13" descr="C:\Users\klgrise\AppData\Local\Microsoft\Windows\Temporary Internet Files\Content.IE5\YDFS850O\lgi01a2013071208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920406">
              <a:off x="9160114" y="3504781"/>
              <a:ext cx="1311613" cy="142882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062357" y="3673929"/>
              <a:ext cx="2672165" cy="1263555"/>
            </a:xfrm>
            <a:prstGeom prst="rect">
              <a:avLst/>
            </a:prstGeom>
            <a:noFill/>
          </p:spPr>
          <p:txBody>
            <a:bodyPr wrap="none" rtlCol="0">
              <a:spAutoFit/>
            </a:bodyPr>
            <a:lstStyle/>
            <a:p>
              <a:r>
                <a:rPr lang="en-US" b="1" dirty="0"/>
                <a:t>            4G</a:t>
              </a:r>
            </a:p>
            <a:p>
              <a:r>
                <a:rPr lang="en-US" b="1" dirty="0"/>
                <a:t>      </a:t>
              </a:r>
            </a:p>
            <a:p>
              <a:r>
                <a:rPr lang="en-US" b="1" dirty="0"/>
                <a:t> 3G</a:t>
              </a:r>
            </a:p>
          </p:txBody>
        </p:sp>
      </p:grpSp>
      <p:pic>
        <p:nvPicPr>
          <p:cNvPr id="1031" name="Picture 7" descr="C:\Users\klgrise\AppData\Local\Microsoft\Windows\Temporary Internet Files\Content.IE5\EWNDTD1M\world_wide_web_cop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780" y="2732652"/>
            <a:ext cx="62484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050790" flipV="1">
            <a:off x="1134585" y="410730"/>
            <a:ext cx="7113251" cy="5418896"/>
          </a:xfrm>
          <a:prstGeom prst="rect">
            <a:avLst/>
          </a:prstGeom>
        </p:spPr>
      </p:pic>
      <p:sp>
        <p:nvSpPr>
          <p:cNvPr id="18" name="Title 5"/>
          <p:cNvSpPr txBox="1">
            <a:spLocks/>
          </p:cNvSpPr>
          <p:nvPr/>
        </p:nvSpPr>
        <p:spPr>
          <a:xfrm>
            <a:off x="114300" y="169186"/>
            <a:ext cx="7886700" cy="8976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Information Revolutions</a:t>
            </a:r>
          </a:p>
        </p:txBody>
      </p:sp>
      <p:pic>
        <p:nvPicPr>
          <p:cNvPr id="1027" name="Picture 3" descr="C:\Users\klgrise\AppData\Local\Microsoft\Windows\Temporary Internet Files\Content.IE5\Y17CB60H\printingpress[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58" y="4735417"/>
            <a:ext cx="793595" cy="10790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Program Files (x86)\Microsoft Office\MEDIA\CAGCAT10\j0332268.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9573" y="2668008"/>
            <a:ext cx="600075" cy="90434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lgrise\AppData\Local\Microsoft\Windows\Temporary Internet Files\Content.IE5\FRJHRCKA\workshop_helsinki_2014_Eero_population[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4394" y="4303874"/>
            <a:ext cx="731960" cy="9759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0373" y="1765703"/>
            <a:ext cx="809582" cy="1079442"/>
          </a:xfrm>
          <a:prstGeom prst="rect">
            <a:avLst/>
          </a:prstGeom>
        </p:spPr>
      </p:pic>
      <p:grpSp>
        <p:nvGrpSpPr>
          <p:cNvPr id="1024" name="Group 1023"/>
          <p:cNvGrpSpPr/>
          <p:nvPr/>
        </p:nvGrpSpPr>
        <p:grpSpPr>
          <a:xfrm>
            <a:off x="6561817" y="2356130"/>
            <a:ext cx="1956806" cy="1601189"/>
            <a:chOff x="8749088" y="2356121"/>
            <a:chExt cx="2609074" cy="1601189"/>
          </a:xfrm>
        </p:grpSpPr>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1650" y="3390212"/>
              <a:ext cx="1766512" cy="567098"/>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53012" y="2660723"/>
              <a:ext cx="1314988" cy="1126223"/>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9088" y="2356121"/>
              <a:ext cx="1346278" cy="802038"/>
            </a:xfrm>
            <a:prstGeom prst="rect">
              <a:avLst/>
            </a:prstGeom>
          </p:spPr>
        </p:pic>
      </p:grpSp>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63683" y="4746746"/>
            <a:ext cx="819387" cy="758145"/>
          </a:xfrm>
          <a:prstGeom prst="rect">
            <a:avLst/>
          </a:prstGeom>
        </p:spPr>
      </p:pic>
      <p:sp>
        <p:nvSpPr>
          <p:cNvPr id="27" name="Rectangle 26"/>
          <p:cNvSpPr/>
          <p:nvPr/>
        </p:nvSpPr>
        <p:spPr>
          <a:xfrm>
            <a:off x="577297" y="4172038"/>
            <a:ext cx="1347420" cy="584775"/>
          </a:xfrm>
          <a:prstGeom prst="rect">
            <a:avLst/>
          </a:prstGeom>
        </p:spPr>
        <p:txBody>
          <a:bodyPr wrap="none">
            <a:spAutoFit/>
          </a:bodyPr>
          <a:lstStyle/>
          <a:p>
            <a:pPr lvl="0" algn="ctr"/>
            <a:r>
              <a:rPr lang="en-US" sz="1600" b="1" dirty="0">
                <a:latin typeface="Calibri" panose="020F0502020204030204" pitchFamily="34" charset="0"/>
              </a:rPr>
              <a:t>IR1</a:t>
            </a:r>
          </a:p>
          <a:p>
            <a:pPr lvl="0" algn="ctr"/>
            <a:r>
              <a:rPr lang="en-US" sz="1600" b="1" dirty="0">
                <a:latin typeface="Calibri" panose="020F0502020204030204" pitchFamily="34" charset="0"/>
              </a:rPr>
              <a:t>Printing Press</a:t>
            </a:r>
          </a:p>
        </p:txBody>
      </p:sp>
      <p:sp>
        <p:nvSpPr>
          <p:cNvPr id="28" name="Rectangle 27"/>
          <p:cNvSpPr/>
          <p:nvPr/>
        </p:nvSpPr>
        <p:spPr>
          <a:xfrm>
            <a:off x="1924717" y="4150637"/>
            <a:ext cx="2029786" cy="584775"/>
          </a:xfrm>
          <a:prstGeom prst="rect">
            <a:avLst/>
          </a:prstGeom>
        </p:spPr>
        <p:txBody>
          <a:bodyPr wrap="none">
            <a:spAutoFit/>
          </a:bodyPr>
          <a:lstStyle/>
          <a:p>
            <a:pPr lvl="0" algn="ctr"/>
            <a:r>
              <a:rPr lang="en-US" sz="1600" b="1" dirty="0">
                <a:latin typeface="Calibri" panose="020F0502020204030204" pitchFamily="34" charset="0"/>
              </a:rPr>
              <a:t>IR2</a:t>
            </a:r>
          </a:p>
          <a:p>
            <a:pPr lvl="0" algn="ctr"/>
            <a:r>
              <a:rPr lang="en-US" sz="1600" b="1" dirty="0">
                <a:latin typeface="Calibri" panose="020F0502020204030204" pitchFamily="34" charset="0"/>
              </a:rPr>
              <a:t>Telephone/Telegraph </a:t>
            </a:r>
          </a:p>
        </p:txBody>
      </p:sp>
      <p:sp>
        <p:nvSpPr>
          <p:cNvPr id="29" name="Rectangle 28"/>
          <p:cNvSpPr/>
          <p:nvPr/>
        </p:nvSpPr>
        <p:spPr>
          <a:xfrm>
            <a:off x="3736401" y="3664924"/>
            <a:ext cx="1382558" cy="584775"/>
          </a:xfrm>
          <a:prstGeom prst="rect">
            <a:avLst/>
          </a:prstGeom>
        </p:spPr>
        <p:txBody>
          <a:bodyPr wrap="none">
            <a:spAutoFit/>
          </a:bodyPr>
          <a:lstStyle/>
          <a:p>
            <a:pPr lvl="0" algn="ctr"/>
            <a:r>
              <a:rPr lang="en-US" sz="1600" b="1" dirty="0"/>
              <a:t>IR3</a:t>
            </a:r>
          </a:p>
          <a:p>
            <a:pPr lvl="0" algn="ctr"/>
            <a:r>
              <a:rPr lang="en-US" sz="1600" b="1" dirty="0">
                <a:latin typeface="Calibri" panose="020F0502020204030204" pitchFamily="34" charset="0"/>
              </a:rPr>
              <a:t>WWW/Crowd</a:t>
            </a:r>
          </a:p>
        </p:txBody>
      </p:sp>
      <p:sp>
        <p:nvSpPr>
          <p:cNvPr id="30" name="Rectangle 29"/>
          <p:cNvSpPr/>
          <p:nvPr/>
        </p:nvSpPr>
        <p:spPr>
          <a:xfrm>
            <a:off x="4976966" y="2747243"/>
            <a:ext cx="1524777" cy="584775"/>
          </a:xfrm>
          <a:prstGeom prst="rect">
            <a:avLst/>
          </a:prstGeom>
        </p:spPr>
        <p:txBody>
          <a:bodyPr wrap="none">
            <a:spAutoFit/>
          </a:bodyPr>
          <a:lstStyle/>
          <a:p>
            <a:pPr lvl="0" algn="ctr"/>
            <a:r>
              <a:rPr lang="en-US" sz="1600" b="1" dirty="0">
                <a:latin typeface="Calibri" panose="020F0502020204030204" pitchFamily="34" charset="0"/>
              </a:rPr>
              <a:t>IR4</a:t>
            </a:r>
          </a:p>
          <a:p>
            <a:pPr lvl="0" algn="ctr"/>
            <a:r>
              <a:rPr lang="en-US" sz="1600" b="1" dirty="0">
                <a:latin typeface="Calibri" panose="020F0502020204030204" pitchFamily="34" charset="0"/>
              </a:rPr>
              <a:t>Mobility/3G-4G</a:t>
            </a:r>
          </a:p>
        </p:txBody>
      </p:sp>
      <p:sp>
        <p:nvSpPr>
          <p:cNvPr id="31" name="Rectangle 30"/>
          <p:cNvSpPr/>
          <p:nvPr/>
        </p:nvSpPr>
        <p:spPr>
          <a:xfrm>
            <a:off x="6265773" y="1699576"/>
            <a:ext cx="1212961" cy="584775"/>
          </a:xfrm>
          <a:prstGeom prst="rect">
            <a:avLst/>
          </a:prstGeom>
        </p:spPr>
        <p:txBody>
          <a:bodyPr wrap="none">
            <a:spAutoFit/>
          </a:bodyPr>
          <a:lstStyle/>
          <a:p>
            <a:pPr lvl="0" algn="ctr"/>
            <a:r>
              <a:rPr lang="en-US" sz="1600" b="1" dirty="0">
                <a:latin typeface="Calibri" panose="020F0502020204030204" pitchFamily="34" charset="0"/>
              </a:rPr>
              <a:t>IR5</a:t>
            </a:r>
          </a:p>
          <a:p>
            <a:pPr lvl="0" algn="ctr"/>
            <a:r>
              <a:rPr lang="en-US" sz="1600" b="1" dirty="0">
                <a:latin typeface="Calibri" panose="020F0502020204030204" pitchFamily="34" charset="0"/>
              </a:rPr>
              <a:t>5G/IoT/SDN</a:t>
            </a:r>
          </a:p>
        </p:txBody>
      </p:sp>
    </p:spTree>
    <p:extLst>
      <p:ext uri="{BB962C8B-B14F-4D97-AF65-F5344CB8AC3E}">
        <p14:creationId xmlns:p14="http://schemas.microsoft.com/office/powerpoint/2010/main" val="154954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476" y="0"/>
            <a:ext cx="8229600" cy="1143000"/>
          </a:xfrm>
        </p:spPr>
        <p:txBody>
          <a:bodyPr>
            <a:normAutofit/>
          </a:bodyPr>
          <a:lstStyle/>
          <a:p>
            <a:r>
              <a:rPr lang="en-US" sz="2800" b="1" dirty="0">
                <a:solidFill>
                  <a:srgbClr val="0070C0"/>
                </a:solidFill>
              </a:rPr>
              <a:t>What Does “Big” Look Like?</a:t>
            </a:r>
          </a:p>
        </p:txBody>
      </p:sp>
      <p:pic>
        <p:nvPicPr>
          <p:cNvPr id="1026" name="Picture 2" descr="http://www.graphviz.org/Gallery/undirected/fdpclust.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80348"/>
            <a:ext cx="1524000" cy="1200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7818" y="5791204"/>
            <a:ext cx="2895600" cy="400110"/>
          </a:xfrm>
          <a:prstGeom prst="rect">
            <a:avLst/>
          </a:prstGeom>
        </p:spPr>
        <p:txBody>
          <a:bodyPr wrap="square">
            <a:spAutoFit/>
          </a:bodyPr>
          <a:lstStyle/>
          <a:p>
            <a:r>
              <a:rPr lang="fr-FR" sz="1000" dirty="0"/>
              <a:t>Image Source Page: </a:t>
            </a:r>
            <a:r>
              <a:rPr lang="fr-FR" sz="1000" dirty="0">
                <a:hlinkClick r:id="rId3"/>
              </a:rPr>
              <a:t>http://www.graphviz.org/About.php</a:t>
            </a:r>
            <a:endParaRPr lang="en-US" sz="1000" dirty="0"/>
          </a:p>
        </p:txBody>
      </p:sp>
      <p:pic>
        <p:nvPicPr>
          <p:cNvPr id="1028" name="Picture 4" descr="http://sourceforge.net/projects/socnetv/screenshots/22234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0496" y="3136488"/>
            <a:ext cx="2438400" cy="19572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7000" y="5986060"/>
            <a:ext cx="2438400" cy="400110"/>
          </a:xfrm>
          <a:prstGeom prst="rect">
            <a:avLst/>
          </a:prstGeom>
        </p:spPr>
        <p:txBody>
          <a:bodyPr wrap="square">
            <a:spAutoFit/>
          </a:bodyPr>
          <a:lstStyle/>
          <a:p>
            <a:r>
              <a:rPr lang="fr-FR" sz="1000" dirty="0"/>
              <a:t>Image Source Page: </a:t>
            </a:r>
            <a:r>
              <a:rPr lang="fr-FR" sz="1000" dirty="0">
                <a:hlinkClick r:id="rId5"/>
              </a:rPr>
              <a:t>http://sourceforge.net/projects/socnetv/</a:t>
            </a:r>
            <a:endParaRPr lang="en-US" sz="1000" dirty="0"/>
          </a:p>
        </p:txBody>
      </p:sp>
      <p:pic>
        <p:nvPicPr>
          <p:cNvPr id="8" name="Picture 3"/>
          <p:cNvPicPr>
            <a:picLocks noChangeAspect="1" noChangeArrowheads="1"/>
          </p:cNvPicPr>
          <p:nvPr/>
        </p:nvPicPr>
        <p:blipFill>
          <a:blip r:embed="rId6"/>
          <a:srcRect/>
          <a:stretch>
            <a:fillRect/>
          </a:stretch>
        </p:blipFill>
        <p:spPr bwMode="auto">
          <a:xfrm>
            <a:off x="5589972" y="3850842"/>
            <a:ext cx="2969543" cy="1985532"/>
          </a:xfrm>
          <a:prstGeom prst="rect">
            <a:avLst/>
          </a:prstGeom>
          <a:noFill/>
          <a:ln w="9525">
            <a:noFill/>
            <a:miter lim="800000"/>
            <a:headEnd/>
            <a:tailEnd/>
          </a:ln>
        </p:spPr>
      </p:pic>
      <p:sp>
        <p:nvSpPr>
          <p:cNvPr id="3" name="TextBox 2"/>
          <p:cNvSpPr txBox="1"/>
          <p:nvPr/>
        </p:nvSpPr>
        <p:spPr>
          <a:xfrm>
            <a:off x="3326296" y="5353360"/>
            <a:ext cx="762000" cy="369332"/>
          </a:xfrm>
          <a:prstGeom prst="rect">
            <a:avLst/>
          </a:prstGeom>
          <a:noFill/>
        </p:spPr>
        <p:txBody>
          <a:bodyPr wrap="square" rtlCol="0">
            <a:spAutoFit/>
          </a:bodyPr>
          <a:lstStyle/>
          <a:p>
            <a:pPr algn="ctr"/>
            <a:r>
              <a:rPr lang="en-US" dirty="0"/>
              <a:t>1,000</a:t>
            </a:r>
          </a:p>
        </p:txBody>
      </p:sp>
      <p:sp>
        <p:nvSpPr>
          <p:cNvPr id="9" name="TextBox 8"/>
          <p:cNvSpPr txBox="1"/>
          <p:nvPr/>
        </p:nvSpPr>
        <p:spPr>
          <a:xfrm>
            <a:off x="609600" y="4460524"/>
            <a:ext cx="762000" cy="369332"/>
          </a:xfrm>
          <a:prstGeom prst="rect">
            <a:avLst/>
          </a:prstGeom>
          <a:noFill/>
        </p:spPr>
        <p:txBody>
          <a:bodyPr wrap="square" rtlCol="0">
            <a:spAutoFit/>
          </a:bodyPr>
          <a:lstStyle/>
          <a:p>
            <a:pPr algn="ctr"/>
            <a:r>
              <a:rPr lang="en-US" dirty="0"/>
              <a:t>7</a:t>
            </a:r>
          </a:p>
        </p:txBody>
      </p:sp>
      <p:sp>
        <p:nvSpPr>
          <p:cNvPr id="10" name="TextBox 9"/>
          <p:cNvSpPr txBox="1"/>
          <p:nvPr/>
        </p:nvSpPr>
        <p:spPr>
          <a:xfrm>
            <a:off x="6693738" y="5971079"/>
            <a:ext cx="1154862" cy="369332"/>
          </a:xfrm>
          <a:prstGeom prst="rect">
            <a:avLst/>
          </a:prstGeom>
          <a:noFill/>
        </p:spPr>
        <p:txBody>
          <a:bodyPr wrap="square" rtlCol="0">
            <a:spAutoFit/>
          </a:bodyPr>
          <a:lstStyle/>
          <a:p>
            <a:pPr algn="ctr"/>
            <a:r>
              <a:rPr lang="en-US" dirty="0"/>
              <a:t>~C(10^5)</a:t>
            </a:r>
          </a:p>
        </p:txBody>
      </p:sp>
      <p:pic>
        <p:nvPicPr>
          <p:cNvPr id="11"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9800" y="1338555"/>
            <a:ext cx="2489614" cy="215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67</a:t>
            </a:fld>
            <a:endParaRPr lang="en-US"/>
          </a:p>
        </p:txBody>
      </p:sp>
    </p:spTree>
    <p:extLst>
      <p:ext uri="{BB962C8B-B14F-4D97-AF65-F5344CB8AC3E}">
        <p14:creationId xmlns:p14="http://schemas.microsoft.com/office/powerpoint/2010/main" val="3629973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7800"/>
            <a:ext cx="7772400" cy="1362075"/>
          </a:xfrm>
        </p:spPr>
        <p:txBody>
          <a:bodyPr/>
          <a:lstStyle/>
          <a:p>
            <a:r>
              <a:rPr lang="en-US" dirty="0"/>
              <a:t>Getting a feel for the technology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68</a:t>
            </a:fld>
            <a:endParaRPr lang="en-US"/>
          </a:p>
        </p:txBody>
      </p:sp>
    </p:spTree>
    <p:extLst>
      <p:ext uri="{BB962C8B-B14F-4D97-AF65-F5344CB8AC3E}">
        <p14:creationId xmlns:p14="http://schemas.microsoft.com/office/powerpoint/2010/main" val="1072683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Counting</a:t>
            </a:r>
            <a:br>
              <a:rPr lang="en-US" dirty="0"/>
            </a:br>
            <a:r>
              <a:rPr lang="en-US" dirty="0"/>
              <a:t>An Analogy</a:t>
            </a:r>
          </a:p>
        </p:txBody>
      </p:sp>
      <p:sp>
        <p:nvSpPr>
          <p:cNvPr id="3" name="TextBox 2"/>
          <p:cNvSpPr txBox="1"/>
          <p:nvPr/>
        </p:nvSpPr>
        <p:spPr>
          <a:xfrm>
            <a:off x="381000" y="1981200"/>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how many times a word “foo” appears in them.   Assume also we have 100 people and desks. </a:t>
            </a:r>
          </a:p>
          <a:p>
            <a:pPr algn="ctr"/>
            <a:r>
              <a:rPr lang="en-US" dirty="0">
                <a:latin typeface="Arial" panose="020B0604020202020204" pitchFamily="34" charset="0"/>
                <a:cs typeface="Arial" panose="020B0604020202020204" pitchFamily="34" charset="0"/>
              </a:rPr>
              <a:t>Let’s look at 2 approaches</a:t>
            </a:r>
          </a:p>
        </p:txBody>
      </p:sp>
      <p:sp>
        <p:nvSpPr>
          <p:cNvPr id="4" name="TextBox 3"/>
          <p:cNvSpPr txBox="1"/>
          <p:nvPr/>
        </p:nvSpPr>
        <p:spPr>
          <a:xfrm>
            <a:off x="685800" y="3200400"/>
            <a:ext cx="8001000"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Select the fastest reader</a:t>
            </a:r>
          </a:p>
          <a:p>
            <a:pPr marL="342900" indent="-342900">
              <a:buFont typeface="+mj-lt"/>
              <a:buAutoNum type="arabicPeriod"/>
            </a:pPr>
            <a:r>
              <a:rPr lang="en-US" b="1" dirty="0">
                <a:latin typeface="Arial" panose="020B0604020202020204" pitchFamily="34" charset="0"/>
                <a:cs typeface="Arial" panose="020B0604020202020204" pitchFamily="34" charset="0"/>
              </a:rPr>
              <a:t>Provide him/her with the desk where the 100,000 pages are stored, and lots of equipment support.</a:t>
            </a:r>
          </a:p>
        </p:txBody>
      </p:sp>
      <p:sp>
        <p:nvSpPr>
          <p:cNvPr id="5" name="TextBox 4"/>
          <p:cNvSpPr txBox="1"/>
          <p:nvPr/>
        </p:nvSpPr>
        <p:spPr>
          <a:xfrm>
            <a:off x="838199" y="4572000"/>
            <a:ext cx="7848601"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Distribute the pages to each desk roughly uniformly.</a:t>
            </a:r>
          </a:p>
          <a:p>
            <a:pPr marL="342900" indent="-342900">
              <a:buFont typeface="+mj-lt"/>
              <a:buAutoNum type="arabicPeriod"/>
            </a:pPr>
            <a:r>
              <a:rPr lang="en-US" b="1" dirty="0">
                <a:latin typeface="Arial" panose="020B0604020202020204" pitchFamily="34" charset="0"/>
                <a:cs typeface="Arial" panose="020B0604020202020204" pitchFamily="34" charset="0"/>
              </a:rPr>
              <a:t>Keep track of where page sets (1000 pages) are stored.</a:t>
            </a:r>
          </a:p>
          <a:p>
            <a:pPr marL="342900" indent="-342900">
              <a:buFont typeface="+mj-lt"/>
              <a:buAutoNum type="arabicPeriod"/>
            </a:pPr>
            <a:r>
              <a:rPr lang="en-US" b="1" dirty="0">
                <a:latin typeface="Arial" panose="020B0604020202020204" pitchFamily="34" charset="0"/>
                <a:cs typeface="Arial" panose="020B0604020202020204" pitchFamily="34" charset="0"/>
              </a:rPr>
              <a:t>Provide reasonable, but inexpensive equipment.</a:t>
            </a:r>
          </a:p>
        </p:txBody>
      </p:sp>
    </p:spTree>
    <p:extLst>
      <p:ext uri="{BB962C8B-B14F-4D97-AF65-F5344CB8AC3E}">
        <p14:creationId xmlns:p14="http://schemas.microsoft.com/office/powerpoint/2010/main" val="41117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0525-2E19-437A-A486-07EBF62A642D}"/>
              </a:ext>
            </a:extLst>
          </p:cNvPr>
          <p:cNvSpPr>
            <a:spLocks noGrp="1"/>
          </p:cNvSpPr>
          <p:nvPr>
            <p:ph type="title"/>
          </p:nvPr>
        </p:nvSpPr>
        <p:spPr>
          <a:xfrm>
            <a:off x="304800" y="274638"/>
            <a:ext cx="8534400" cy="1143000"/>
          </a:xfrm>
        </p:spPr>
        <p:txBody>
          <a:bodyPr>
            <a:normAutofit fontScale="90000"/>
          </a:bodyPr>
          <a:lstStyle/>
          <a:p>
            <a:r>
              <a:rPr lang="en-US" dirty="0" err="1"/>
              <a:t>KDNuggets</a:t>
            </a:r>
            <a:br>
              <a:rPr lang="en-US" dirty="0"/>
            </a:br>
            <a:r>
              <a:rPr lang="en-US" sz="2700" b="1" dirty="0"/>
              <a:t>A Good List of Free Data Sources</a:t>
            </a:r>
            <a:br>
              <a:rPr lang="en-US" sz="2700" b="1" dirty="0"/>
            </a:br>
            <a:r>
              <a:rPr lang="en-US" sz="2700" b="1" dirty="0"/>
              <a:t>and </a:t>
            </a:r>
            <a:br>
              <a:rPr lang="en-US" sz="2700" b="1" dirty="0"/>
            </a:br>
            <a:r>
              <a:rPr lang="en-US" sz="2700" b="1" dirty="0"/>
              <a:t>A Good Source for Interesting Data Science Information</a:t>
            </a:r>
          </a:p>
        </p:txBody>
      </p:sp>
      <p:sp>
        <p:nvSpPr>
          <p:cNvPr id="3" name="Content Placeholder 2">
            <a:extLst>
              <a:ext uri="{FF2B5EF4-FFF2-40B4-BE49-F238E27FC236}">
                <a16:creationId xmlns:a16="http://schemas.microsoft.com/office/drawing/2014/main" id="{897935C4-9D39-486B-9CDA-1CB8F794E197}"/>
              </a:ext>
            </a:extLst>
          </p:cNvPr>
          <p:cNvSpPr>
            <a:spLocks noGrp="1"/>
          </p:cNvSpPr>
          <p:nvPr>
            <p:ph idx="1"/>
          </p:nvPr>
        </p:nvSpPr>
        <p:spPr>
          <a:xfrm>
            <a:off x="457200" y="2057400"/>
            <a:ext cx="8229600" cy="4068767"/>
          </a:xfrm>
        </p:spPr>
        <p:txBody>
          <a:bodyPr/>
          <a:lstStyle/>
          <a:p>
            <a:r>
              <a:rPr lang="en-US" dirty="0">
                <a:hlinkClick r:id="rId2"/>
              </a:rPr>
              <a:t>https://www.kdnuggets.com/2017/12/big-data-free-sources.html</a:t>
            </a:r>
            <a:r>
              <a:rPr lang="en-US" dirty="0"/>
              <a:t> </a:t>
            </a:r>
          </a:p>
          <a:p>
            <a:r>
              <a:rPr lang="en-US" dirty="0"/>
              <a:t>Kaggle is also often a source of very good data.</a:t>
            </a:r>
          </a:p>
        </p:txBody>
      </p:sp>
      <p:sp>
        <p:nvSpPr>
          <p:cNvPr id="4" name="Footer Placeholder 3">
            <a:extLst>
              <a:ext uri="{FF2B5EF4-FFF2-40B4-BE49-F238E27FC236}">
                <a16:creationId xmlns:a16="http://schemas.microsoft.com/office/drawing/2014/main" id="{E7DE6254-FCB2-499D-83FF-8D7F990CEEA1}"/>
              </a:ext>
            </a:extLst>
          </p:cNvPr>
          <p:cNvSpPr>
            <a:spLocks noGrp="1"/>
          </p:cNvSpPr>
          <p:nvPr>
            <p:ph type="ftr" sz="quarter" idx="11"/>
          </p:nvPr>
        </p:nvSpPr>
        <p:spPr/>
        <p:txBody>
          <a:bodyPr/>
          <a:lstStyle/>
          <a:p>
            <a:r>
              <a:rPr lang="en-US"/>
              <a:t>DGB 5/2013</a:t>
            </a:r>
          </a:p>
        </p:txBody>
      </p:sp>
      <p:sp>
        <p:nvSpPr>
          <p:cNvPr id="5" name="Slide Number Placeholder 4">
            <a:extLst>
              <a:ext uri="{FF2B5EF4-FFF2-40B4-BE49-F238E27FC236}">
                <a16:creationId xmlns:a16="http://schemas.microsoft.com/office/drawing/2014/main" id="{43B0A1AD-E010-4D2D-A57C-DEDD677CF736}"/>
              </a:ext>
            </a:extLst>
          </p:cNvPr>
          <p:cNvSpPr>
            <a:spLocks noGrp="1"/>
          </p:cNvSpPr>
          <p:nvPr>
            <p:ph type="sldNum" sz="quarter" idx="12"/>
          </p:nvPr>
        </p:nvSpPr>
        <p:spPr/>
        <p:txBody>
          <a:bodyPr/>
          <a:lstStyle/>
          <a:p>
            <a:fld id="{B94A0634-974A-46A7-B268-05D2A189DA49}" type="slidenum">
              <a:rPr lang="en-US" smtClean="0"/>
              <a:t>7</a:t>
            </a:fld>
            <a:endParaRPr lang="en-US"/>
          </a:p>
        </p:txBody>
      </p:sp>
    </p:spTree>
    <p:extLst>
      <p:ext uri="{BB962C8B-B14F-4D97-AF65-F5344CB8AC3E}">
        <p14:creationId xmlns:p14="http://schemas.microsoft.com/office/powerpoint/2010/main" val="3029795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Counting</a:t>
            </a:r>
            <a:br>
              <a:rPr lang="en-US" dirty="0"/>
            </a:br>
            <a:r>
              <a:rPr lang="en-US" dirty="0"/>
              <a:t>An Analogy</a:t>
            </a:r>
          </a:p>
        </p:txBody>
      </p:sp>
      <p:sp>
        <p:nvSpPr>
          <p:cNvPr id="3" name="TextBox 2"/>
          <p:cNvSpPr txBox="1"/>
          <p:nvPr/>
        </p:nvSpPr>
        <p:spPr>
          <a:xfrm>
            <a:off x="377072" y="1512709"/>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how many times a word “foo” appears in them.   Assume also we have 100 people and desks. </a:t>
            </a:r>
          </a:p>
          <a:p>
            <a:pPr algn="ctr"/>
            <a:r>
              <a:rPr lang="en-US" dirty="0">
                <a:latin typeface="Arial" panose="020B0604020202020204" pitchFamily="34" charset="0"/>
                <a:cs typeface="Arial" panose="020B0604020202020204" pitchFamily="34" charset="0"/>
              </a:rPr>
              <a:t>Let’s look at 2 approaches</a:t>
            </a:r>
          </a:p>
        </p:txBody>
      </p:sp>
      <p:sp>
        <p:nvSpPr>
          <p:cNvPr id="4" name="TextBox 3"/>
          <p:cNvSpPr txBox="1"/>
          <p:nvPr/>
        </p:nvSpPr>
        <p:spPr>
          <a:xfrm>
            <a:off x="681872" y="2531110"/>
            <a:ext cx="8001000"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Select the fastest reader</a:t>
            </a:r>
          </a:p>
          <a:p>
            <a:pPr marL="342900" indent="-342900">
              <a:buFont typeface="+mj-lt"/>
              <a:buAutoNum type="arabicPeriod"/>
            </a:pPr>
            <a:r>
              <a:rPr lang="en-US" b="1" dirty="0">
                <a:latin typeface="Arial" panose="020B0604020202020204" pitchFamily="34" charset="0"/>
                <a:cs typeface="Arial" panose="020B0604020202020204" pitchFamily="34" charset="0"/>
              </a:rPr>
              <a:t>Provide him/her with the desk where the 100,000 pages are stored, and lots of equipment support.</a:t>
            </a:r>
          </a:p>
          <a:p>
            <a:pPr marL="342900" indent="-342900">
              <a:buFont typeface="+mj-lt"/>
              <a:buAutoNum type="arabicPeriod"/>
            </a:pPr>
            <a:r>
              <a:rPr lang="en-US" b="1" dirty="0">
                <a:latin typeface="Arial" panose="020B0604020202020204" pitchFamily="34" charset="0"/>
                <a:cs typeface="Arial" panose="020B0604020202020204" pitchFamily="34" charset="0"/>
              </a:rPr>
              <a:t>Ask the fastest reader to count the </a:t>
            </a:r>
            <a:r>
              <a:rPr lang="en-US" b="1" dirty="0" err="1">
                <a:latin typeface="Arial" panose="020B0604020202020204" pitchFamily="34" charset="0"/>
                <a:cs typeface="Arial" panose="020B0604020202020204" pitchFamily="34" charset="0"/>
              </a:rPr>
              <a:t>occurences</a:t>
            </a:r>
            <a:r>
              <a:rPr lang="en-US" b="1" dirty="0">
                <a:latin typeface="Arial" panose="020B0604020202020204" pitchFamily="34" charset="0"/>
                <a:cs typeface="Arial" panose="020B0604020202020204" pitchFamily="34" charset="0"/>
              </a:rPr>
              <a:t> of “foo”.</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p:txBody>
      </p:sp>
      <p:sp>
        <p:nvSpPr>
          <p:cNvPr id="5" name="TextBox 4"/>
          <p:cNvSpPr txBox="1"/>
          <p:nvPr/>
        </p:nvSpPr>
        <p:spPr>
          <a:xfrm>
            <a:off x="758071" y="4191000"/>
            <a:ext cx="7848601"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Distribute the pages to each desk roughly uniformly.</a:t>
            </a:r>
          </a:p>
          <a:p>
            <a:pPr marL="342900" indent="-342900">
              <a:buFont typeface="+mj-lt"/>
              <a:buAutoNum type="arabicPeriod"/>
            </a:pPr>
            <a:r>
              <a:rPr lang="en-US" b="1" dirty="0">
                <a:latin typeface="Arial" panose="020B0604020202020204" pitchFamily="34" charset="0"/>
                <a:cs typeface="Arial" panose="020B0604020202020204" pitchFamily="34" charset="0"/>
              </a:rPr>
              <a:t>Keep track of where page sets (1000 pages) are stored.</a:t>
            </a:r>
          </a:p>
          <a:p>
            <a:pPr marL="342900" indent="-342900">
              <a:buFont typeface="+mj-lt"/>
              <a:buAutoNum type="arabicPeriod"/>
            </a:pPr>
            <a:r>
              <a:rPr lang="en-US" b="1" dirty="0">
                <a:latin typeface="Arial" panose="020B0604020202020204" pitchFamily="34" charset="0"/>
                <a:cs typeface="Arial" panose="020B0604020202020204" pitchFamily="34" charset="0"/>
              </a:rPr>
              <a:t>Provide reasonable, but inexpensive equipment.</a:t>
            </a:r>
          </a:p>
          <a:p>
            <a:pPr marL="342900" indent="-342900">
              <a:buFont typeface="+mj-lt"/>
              <a:buAutoNum type="arabicPeriod"/>
            </a:pPr>
            <a:r>
              <a:rPr lang="en-US" b="1" dirty="0">
                <a:latin typeface="Arial" panose="020B0604020202020204" pitchFamily="34" charset="0"/>
                <a:cs typeface="Arial" panose="020B0604020202020204" pitchFamily="34" charset="0"/>
              </a:rPr>
              <a:t>Ask each person to count </a:t>
            </a:r>
            <a:r>
              <a:rPr lang="en-US" b="1" dirty="0" err="1">
                <a:latin typeface="Arial" panose="020B0604020202020204" pitchFamily="34" charset="0"/>
                <a:cs typeface="Arial" panose="020B0604020202020204" pitchFamily="34" charset="0"/>
              </a:rPr>
              <a:t>occurences</a:t>
            </a:r>
            <a:r>
              <a:rPr lang="en-US" b="1" dirty="0">
                <a:latin typeface="Arial" panose="020B0604020202020204" pitchFamily="34" charset="0"/>
                <a:cs typeface="Arial" panose="020B0604020202020204" pitchFamily="34" charset="0"/>
              </a:rPr>
              <a:t> of “foo” in his/her desk.</a:t>
            </a:r>
          </a:p>
          <a:p>
            <a:pPr marL="342900" indent="-342900">
              <a:buFont typeface="+mj-lt"/>
              <a:buAutoNum type="arabicPeriod"/>
            </a:pPr>
            <a:r>
              <a:rPr lang="en-US" b="1" dirty="0">
                <a:latin typeface="Arial" panose="020B0604020202020204" pitchFamily="34" charset="0"/>
                <a:cs typeface="Arial" panose="020B0604020202020204" pitchFamily="34" charset="0"/>
              </a:rPr>
              <a:t>Add up the results for a total.</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025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Counting</a:t>
            </a:r>
            <a:br>
              <a:rPr lang="en-US" dirty="0"/>
            </a:br>
            <a:r>
              <a:rPr lang="en-US" dirty="0"/>
              <a:t>An Analogy</a:t>
            </a:r>
          </a:p>
        </p:txBody>
      </p:sp>
      <p:sp>
        <p:nvSpPr>
          <p:cNvPr id="3" name="TextBox 2"/>
          <p:cNvSpPr txBox="1"/>
          <p:nvPr/>
        </p:nvSpPr>
        <p:spPr>
          <a:xfrm>
            <a:off x="377072" y="1512709"/>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how many times a word “foo” appears in them.   Assume also we have 100 people and desks. </a:t>
            </a:r>
          </a:p>
          <a:p>
            <a:pPr algn="ctr"/>
            <a:r>
              <a:rPr lang="en-US" dirty="0">
                <a:latin typeface="Arial" panose="020B0604020202020204" pitchFamily="34" charset="0"/>
                <a:cs typeface="Arial" panose="020B0604020202020204" pitchFamily="34" charset="0"/>
              </a:rPr>
              <a:t>Let’s look at 2 approaches</a:t>
            </a:r>
          </a:p>
        </p:txBody>
      </p:sp>
      <p:sp>
        <p:nvSpPr>
          <p:cNvPr id="4" name="TextBox 3"/>
          <p:cNvSpPr txBox="1"/>
          <p:nvPr/>
        </p:nvSpPr>
        <p:spPr>
          <a:xfrm>
            <a:off x="681872" y="2531110"/>
            <a:ext cx="8001000"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Select the fastest reader</a:t>
            </a:r>
          </a:p>
          <a:p>
            <a:pPr marL="342900" indent="-342900">
              <a:buFont typeface="+mj-lt"/>
              <a:buAutoNum type="arabicPeriod"/>
            </a:pPr>
            <a:r>
              <a:rPr lang="en-US" b="1" dirty="0">
                <a:latin typeface="Arial" panose="020B0604020202020204" pitchFamily="34" charset="0"/>
                <a:cs typeface="Arial" panose="020B0604020202020204" pitchFamily="34" charset="0"/>
              </a:rPr>
              <a:t>Provide him/her with the desk where the 100,000 pages are stored, and lots of equipment support.</a:t>
            </a:r>
          </a:p>
          <a:p>
            <a:pPr marL="342900" indent="-342900">
              <a:buFont typeface="+mj-lt"/>
              <a:buAutoNum type="arabicPeriod"/>
            </a:pPr>
            <a:r>
              <a:rPr lang="en-US" b="1" dirty="0">
                <a:latin typeface="Arial" panose="020B0604020202020204" pitchFamily="34" charset="0"/>
                <a:cs typeface="Arial" panose="020B0604020202020204" pitchFamily="34" charset="0"/>
              </a:rPr>
              <a:t>Ask the fastest reader to count the </a:t>
            </a:r>
            <a:r>
              <a:rPr lang="en-US" b="1" dirty="0" err="1">
                <a:latin typeface="Arial" panose="020B0604020202020204" pitchFamily="34" charset="0"/>
                <a:cs typeface="Arial" panose="020B0604020202020204" pitchFamily="34" charset="0"/>
              </a:rPr>
              <a:t>occurences</a:t>
            </a:r>
            <a:r>
              <a:rPr lang="en-US" b="1" dirty="0">
                <a:latin typeface="Arial" panose="020B0604020202020204" pitchFamily="34" charset="0"/>
                <a:cs typeface="Arial" panose="020B0604020202020204" pitchFamily="34" charset="0"/>
              </a:rPr>
              <a:t> of “foo”.</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p:txBody>
      </p:sp>
      <p:sp>
        <p:nvSpPr>
          <p:cNvPr id="5" name="TextBox 4"/>
          <p:cNvSpPr txBox="1"/>
          <p:nvPr/>
        </p:nvSpPr>
        <p:spPr>
          <a:xfrm>
            <a:off x="758071" y="4191000"/>
            <a:ext cx="7848601"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Distribute the pages to each desk roughly uniformly.</a:t>
            </a:r>
          </a:p>
          <a:p>
            <a:pPr marL="342900" indent="-342900">
              <a:buFont typeface="+mj-lt"/>
              <a:buAutoNum type="arabicPeriod"/>
            </a:pPr>
            <a:r>
              <a:rPr lang="en-US" b="1" dirty="0">
                <a:latin typeface="Arial" panose="020B0604020202020204" pitchFamily="34" charset="0"/>
                <a:cs typeface="Arial" panose="020B0604020202020204" pitchFamily="34" charset="0"/>
              </a:rPr>
              <a:t>Keep track of where page sets (1000 pages) are stored.</a:t>
            </a:r>
          </a:p>
          <a:p>
            <a:pPr marL="342900" indent="-342900">
              <a:buFont typeface="+mj-lt"/>
              <a:buAutoNum type="arabicPeriod"/>
            </a:pPr>
            <a:r>
              <a:rPr lang="en-US" b="1" dirty="0">
                <a:latin typeface="Arial" panose="020B0604020202020204" pitchFamily="34" charset="0"/>
                <a:cs typeface="Arial" panose="020B0604020202020204" pitchFamily="34" charset="0"/>
              </a:rPr>
              <a:t>Provide reasonable, but inexpensive equipment.</a:t>
            </a:r>
          </a:p>
          <a:p>
            <a:pPr marL="342900" indent="-342900">
              <a:buFont typeface="+mj-lt"/>
              <a:buAutoNum type="arabicPeriod"/>
            </a:pPr>
            <a:r>
              <a:rPr lang="en-US" b="1" dirty="0">
                <a:latin typeface="Arial" panose="020B0604020202020204" pitchFamily="34" charset="0"/>
                <a:cs typeface="Arial" panose="020B0604020202020204" pitchFamily="34" charset="0"/>
              </a:rPr>
              <a:t>Ask each person to count </a:t>
            </a:r>
            <a:r>
              <a:rPr lang="en-US" b="1" dirty="0" err="1">
                <a:latin typeface="Arial" panose="020B0604020202020204" pitchFamily="34" charset="0"/>
                <a:cs typeface="Arial" panose="020B0604020202020204" pitchFamily="34" charset="0"/>
              </a:rPr>
              <a:t>occurences</a:t>
            </a:r>
            <a:r>
              <a:rPr lang="en-US" b="1" dirty="0">
                <a:latin typeface="Arial" panose="020B0604020202020204" pitchFamily="34" charset="0"/>
                <a:cs typeface="Arial" panose="020B0604020202020204" pitchFamily="34" charset="0"/>
              </a:rPr>
              <a:t> of “foo” in his/her desk.</a:t>
            </a:r>
          </a:p>
          <a:p>
            <a:pPr marL="342900" indent="-342900">
              <a:buFont typeface="+mj-lt"/>
              <a:buAutoNum type="arabicPeriod"/>
            </a:pPr>
            <a:r>
              <a:rPr lang="en-US" b="1" dirty="0">
                <a:latin typeface="Arial" panose="020B0604020202020204" pitchFamily="34" charset="0"/>
                <a:cs typeface="Arial" panose="020B0604020202020204" pitchFamily="34" charset="0"/>
              </a:rPr>
              <a:t>Add up the results for a total.</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6655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165" y="2301760"/>
            <a:ext cx="8265763"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A single program, probably in Java, Python, or C++ but perhaps in a special purpose language.</a:t>
            </a:r>
          </a:p>
          <a:p>
            <a:pPr marL="342900" indent="-342900">
              <a:buFont typeface="+mj-lt"/>
              <a:buAutoNum type="arabicPeriod"/>
            </a:pPr>
            <a:r>
              <a:rPr lang="en-US" b="1" dirty="0">
                <a:latin typeface="Arial" panose="020B0604020202020204" pitchFamily="34" charset="0"/>
                <a:cs typeface="Arial" panose="020B0604020202020204" pitchFamily="34" charset="0"/>
              </a:rPr>
              <a:t>Tokenize (i.e. separate into words).</a:t>
            </a:r>
          </a:p>
          <a:p>
            <a:pPr marL="342900" indent="-342900">
              <a:buFont typeface="+mj-lt"/>
              <a:buAutoNum type="arabicPeriod"/>
            </a:pPr>
            <a:r>
              <a:rPr lang="en-US" b="1" dirty="0">
                <a:latin typeface="Arial" panose="020B0604020202020204" pitchFamily="34" charset="0"/>
                <a:cs typeface="Arial" panose="020B0604020202020204" pitchFamily="34" charset="0"/>
              </a:rPr>
              <a:t>For each token, if token = “foo” add 1 to counter.</a:t>
            </a:r>
          </a:p>
          <a:p>
            <a:pPr marL="342900" indent="-342900">
              <a:buFont typeface="+mj-lt"/>
              <a:buAutoNum type="arabicPeriod"/>
            </a:pPr>
            <a:r>
              <a:rPr lang="en-US" b="1" dirty="0">
                <a:latin typeface="Arial" panose="020B0604020202020204" pitchFamily="34" charset="0"/>
                <a:cs typeface="Arial" panose="020B0604020202020204" pitchFamily="34" charset="0"/>
              </a:rPr>
              <a:t>At end, output value of counter.</a:t>
            </a:r>
          </a:p>
        </p:txBody>
      </p:sp>
      <p:sp>
        <p:nvSpPr>
          <p:cNvPr id="5" name="TextBox 4"/>
          <p:cNvSpPr txBox="1"/>
          <p:nvPr/>
        </p:nvSpPr>
        <p:spPr>
          <a:xfrm>
            <a:off x="434439" y="4068113"/>
            <a:ext cx="7848601" cy="258532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Two types of programs, a Mapper and a Reducer.  Probably written in Java, Python, or a similar language.  (or use SPARK, et. al.)</a:t>
            </a:r>
          </a:p>
          <a:p>
            <a:pPr marL="342900" indent="-342900">
              <a:buFont typeface="+mj-lt"/>
              <a:buAutoNum type="arabicPeriod"/>
            </a:pPr>
            <a:r>
              <a:rPr lang="en-US" b="1" dirty="0">
                <a:latin typeface="Arial" panose="020B0604020202020204" pitchFamily="34" charset="0"/>
                <a:cs typeface="Arial" panose="020B0604020202020204" pitchFamily="34" charset="0"/>
              </a:rPr>
              <a:t>Same mapper runs on each computer, and outputs a key/value pair if it sees a “foo”.  If it doesn’t, no output.  (Could also do count).</a:t>
            </a:r>
          </a:p>
          <a:p>
            <a:pPr marL="342900" indent="-342900">
              <a:buFont typeface="+mj-lt"/>
              <a:buAutoNum type="arabicPeriod"/>
            </a:pPr>
            <a:r>
              <a:rPr lang="en-US" b="1" dirty="0">
                <a:latin typeface="Arial" panose="020B0604020202020204" pitchFamily="34" charset="0"/>
                <a:cs typeface="Arial" panose="020B0604020202020204" pitchFamily="34" charset="0"/>
              </a:rPr>
              <a:t>Output of all Mappers is input to Reducers, also written in Java, Python, etc.</a:t>
            </a:r>
          </a:p>
          <a:p>
            <a:pPr marL="342900" indent="-342900">
              <a:buFont typeface="+mj-lt"/>
              <a:buAutoNum type="arabicPeriod"/>
            </a:pPr>
            <a:r>
              <a:rPr lang="en-US" b="1" dirty="0">
                <a:latin typeface="Arial" panose="020B0604020202020204" pitchFamily="34" charset="0"/>
                <a:cs typeface="Arial" panose="020B0604020202020204" pitchFamily="34" charset="0"/>
              </a:rPr>
              <a:t>Reducer adds up all the “values” output from Mappers, and outputs total Value.</a:t>
            </a:r>
          </a:p>
        </p:txBody>
      </p:sp>
      <p:sp>
        <p:nvSpPr>
          <p:cNvPr id="7" name="Title 1">
            <a:extLst>
              <a:ext uri="{FF2B5EF4-FFF2-40B4-BE49-F238E27FC236}">
                <a16:creationId xmlns:a16="http://schemas.microsoft.com/office/drawing/2014/main" id="{33BE995A-B711-45A5-BDE4-B115842919AB}"/>
              </a:ext>
            </a:extLst>
          </p:cNvPr>
          <p:cNvSpPr>
            <a:spLocks noGrp="1"/>
          </p:cNvSpPr>
          <p:nvPr>
            <p:ph type="title"/>
          </p:nvPr>
        </p:nvSpPr>
        <p:spPr>
          <a:xfrm>
            <a:off x="457200" y="274638"/>
            <a:ext cx="8229600" cy="1143000"/>
          </a:xfrm>
        </p:spPr>
        <p:txBody>
          <a:bodyPr>
            <a:normAutofit fontScale="90000"/>
          </a:bodyPr>
          <a:lstStyle/>
          <a:p>
            <a:r>
              <a:rPr lang="en-US" dirty="0"/>
              <a:t>Word Counting</a:t>
            </a:r>
            <a:br>
              <a:rPr lang="en-US" dirty="0"/>
            </a:br>
            <a:r>
              <a:rPr lang="en-US" dirty="0"/>
              <a:t>An Analogy  -  Software</a:t>
            </a:r>
          </a:p>
        </p:txBody>
      </p:sp>
      <p:sp>
        <p:nvSpPr>
          <p:cNvPr id="8" name="TextBox 7">
            <a:extLst>
              <a:ext uri="{FF2B5EF4-FFF2-40B4-BE49-F238E27FC236}">
                <a16:creationId xmlns:a16="http://schemas.microsoft.com/office/drawing/2014/main" id="{EDEC952C-5953-479D-85D3-D4CD26D2D8DE}"/>
              </a:ext>
            </a:extLst>
          </p:cNvPr>
          <p:cNvSpPr txBox="1"/>
          <p:nvPr/>
        </p:nvSpPr>
        <p:spPr>
          <a:xfrm>
            <a:off x="377072" y="1512709"/>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how many times a word “foo” appears in them.   Assume also we have 100 people and desks. </a:t>
            </a:r>
          </a:p>
          <a:p>
            <a:pPr algn="ctr"/>
            <a:r>
              <a:rPr lang="en-US" dirty="0">
                <a:latin typeface="Arial" panose="020B0604020202020204" pitchFamily="34" charset="0"/>
                <a:cs typeface="Arial" panose="020B0604020202020204" pitchFamily="34" charset="0"/>
              </a:rPr>
              <a:t>Let’s look at the 2 approaches</a:t>
            </a:r>
          </a:p>
        </p:txBody>
      </p:sp>
    </p:spTree>
    <p:extLst>
      <p:ext uri="{BB962C8B-B14F-4D97-AF65-F5344CB8AC3E}">
        <p14:creationId xmlns:p14="http://schemas.microsoft.com/office/powerpoint/2010/main" val="3322561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Counting</a:t>
            </a:r>
            <a:br>
              <a:rPr lang="en-US" dirty="0"/>
            </a:br>
            <a:r>
              <a:rPr lang="en-US" dirty="0"/>
              <a:t>An Analogy</a:t>
            </a:r>
          </a:p>
        </p:txBody>
      </p:sp>
      <p:sp>
        <p:nvSpPr>
          <p:cNvPr id="3" name="TextBox 2"/>
          <p:cNvSpPr txBox="1"/>
          <p:nvPr/>
        </p:nvSpPr>
        <p:spPr>
          <a:xfrm>
            <a:off x="377072" y="1512709"/>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how many times a word “foo” appears in them.   Assume also we have 100 people and desks. </a:t>
            </a:r>
          </a:p>
          <a:p>
            <a:pPr algn="ctr"/>
            <a:r>
              <a:rPr lang="en-US" dirty="0">
                <a:latin typeface="Arial" panose="020B0604020202020204" pitchFamily="34" charset="0"/>
                <a:cs typeface="Arial" panose="020B0604020202020204" pitchFamily="34" charset="0"/>
              </a:rPr>
              <a:t>Let’s look at 2 approaches</a:t>
            </a:r>
          </a:p>
        </p:txBody>
      </p:sp>
      <p:sp>
        <p:nvSpPr>
          <p:cNvPr id="4" name="TextBox 3"/>
          <p:cNvSpPr txBox="1"/>
          <p:nvPr/>
        </p:nvSpPr>
        <p:spPr>
          <a:xfrm>
            <a:off x="681872" y="2531110"/>
            <a:ext cx="800100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Results:</a:t>
            </a:r>
          </a:p>
          <a:p>
            <a:pPr marL="342900" indent="-342900">
              <a:buFont typeface="+mj-lt"/>
              <a:buAutoNum type="arabicPeriod"/>
            </a:pPr>
            <a:r>
              <a:rPr lang="en-US" b="1" dirty="0">
                <a:latin typeface="Arial" panose="020B0604020202020204" pitchFamily="34" charset="0"/>
                <a:cs typeface="Arial" panose="020B0604020202020204" pitchFamily="34" charset="0"/>
              </a:rPr>
              <a:t>With some skill on all parties, the results will be the same.</a:t>
            </a:r>
          </a:p>
          <a:p>
            <a:pPr marL="342900" indent="-3429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054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Counting</a:t>
            </a:r>
            <a:br>
              <a:rPr lang="en-US" dirty="0"/>
            </a:br>
            <a:r>
              <a:rPr lang="en-US" dirty="0"/>
              <a:t>Counting the </a:t>
            </a:r>
            <a:r>
              <a:rPr lang="en-US" dirty="0" err="1"/>
              <a:t>occurences</a:t>
            </a:r>
            <a:r>
              <a:rPr lang="en-US" dirty="0"/>
              <a:t> of “foo”</a:t>
            </a:r>
          </a:p>
        </p:txBody>
      </p:sp>
      <p:sp>
        <p:nvSpPr>
          <p:cNvPr id="3" name="TextBox 2"/>
          <p:cNvSpPr txBox="1"/>
          <p:nvPr/>
        </p:nvSpPr>
        <p:spPr>
          <a:xfrm>
            <a:off x="304800" y="1417638"/>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and we want to see if a word “foo” appears in any of them.   Assume also we have 100 people and desks. </a:t>
            </a:r>
          </a:p>
          <a:p>
            <a:pPr algn="ctr"/>
            <a:r>
              <a:rPr lang="en-US" dirty="0">
                <a:latin typeface="Arial" panose="020B0604020202020204" pitchFamily="34" charset="0"/>
                <a:cs typeface="Arial" panose="020B0604020202020204" pitchFamily="34" charset="0"/>
              </a:rPr>
              <a:t>A short, incomplete, and biased by this type of problem, list:</a:t>
            </a:r>
          </a:p>
        </p:txBody>
      </p:sp>
      <p:graphicFrame>
        <p:nvGraphicFramePr>
          <p:cNvPr id="6" name="Table 5"/>
          <p:cNvGraphicFramePr>
            <a:graphicFrameLocks noGrp="1"/>
          </p:cNvGraphicFramePr>
          <p:nvPr>
            <p:extLst>
              <p:ext uri="{D42A27DB-BD31-4B8C-83A1-F6EECF244321}">
                <p14:modId xmlns:p14="http://schemas.microsoft.com/office/powerpoint/2010/main" val="3916664925"/>
              </p:ext>
            </p:extLst>
          </p:nvPr>
        </p:nvGraphicFramePr>
        <p:xfrm>
          <a:off x="228600" y="2558659"/>
          <a:ext cx="8686800" cy="3870057"/>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50546">
                <a:tc>
                  <a:txBody>
                    <a:bodyPr/>
                    <a:lstStyle/>
                    <a:p>
                      <a:pPr algn="ctr"/>
                      <a:r>
                        <a:rPr lang="en-US" dirty="0"/>
                        <a:t>Issue</a:t>
                      </a:r>
                    </a:p>
                  </a:txBody>
                  <a:tcPr/>
                </a:tc>
                <a:tc>
                  <a:txBody>
                    <a:bodyPr/>
                    <a:lstStyle/>
                    <a:p>
                      <a:pPr algn="ctr"/>
                      <a:r>
                        <a:rPr lang="en-US" dirty="0"/>
                        <a:t>SMP</a:t>
                      </a:r>
                    </a:p>
                  </a:txBody>
                  <a:tcPr/>
                </a:tc>
                <a:tc>
                  <a:txBody>
                    <a:bodyPr/>
                    <a:lstStyle/>
                    <a:p>
                      <a:pPr algn="ctr"/>
                      <a:r>
                        <a:rPr lang="en-US" dirty="0"/>
                        <a:t>HDFS/GFS/etc.</a:t>
                      </a:r>
                    </a:p>
                  </a:txBody>
                  <a:tcPr/>
                </a:tc>
                <a:extLst>
                  <a:ext uri="{0D108BD9-81ED-4DB2-BD59-A6C34878D82A}">
                    <a16:rowId xmlns:a16="http://schemas.microsoft.com/office/drawing/2014/main" val="10000"/>
                  </a:ext>
                </a:extLst>
              </a:tr>
              <a:tr h="613455">
                <a:tc>
                  <a:txBody>
                    <a:bodyPr/>
                    <a:lstStyle/>
                    <a:p>
                      <a:r>
                        <a:rPr lang="en-US" dirty="0"/>
                        <a:t>Capital Cost</a:t>
                      </a:r>
                    </a:p>
                  </a:txBody>
                  <a:tcPr/>
                </a:tc>
                <a:tc>
                  <a:txBody>
                    <a:bodyPr/>
                    <a:lstStyle/>
                    <a:p>
                      <a:r>
                        <a:rPr lang="en-US" dirty="0"/>
                        <a:t>High</a:t>
                      </a:r>
                    </a:p>
                  </a:txBody>
                  <a:tcPr/>
                </a:tc>
                <a:tc>
                  <a:txBody>
                    <a:bodyPr/>
                    <a:lstStyle/>
                    <a:p>
                      <a:r>
                        <a:rPr lang="en-US" dirty="0"/>
                        <a:t>Perhaps factor of 10 lower</a:t>
                      </a:r>
                    </a:p>
                  </a:txBody>
                  <a:tcPr/>
                </a:tc>
                <a:extLst>
                  <a:ext uri="{0D108BD9-81ED-4DB2-BD59-A6C34878D82A}">
                    <a16:rowId xmlns:a16="http://schemas.microsoft.com/office/drawing/2014/main" val="10001"/>
                  </a:ext>
                </a:extLst>
              </a:tr>
              <a:tr h="350546">
                <a:tc>
                  <a:txBody>
                    <a:bodyPr/>
                    <a:lstStyle/>
                    <a:p>
                      <a:r>
                        <a:rPr lang="en-US" dirty="0"/>
                        <a:t>Elapsed Time</a:t>
                      </a:r>
                    </a:p>
                  </a:txBody>
                  <a:tcPr/>
                </a:tc>
                <a:tc>
                  <a:txBody>
                    <a:bodyPr/>
                    <a:lstStyle/>
                    <a:p>
                      <a:r>
                        <a:rPr lang="en-US" dirty="0"/>
                        <a:t>Variable</a:t>
                      </a:r>
                    </a:p>
                  </a:txBody>
                  <a:tcPr/>
                </a:tc>
                <a:tc>
                  <a:txBody>
                    <a:bodyPr/>
                    <a:lstStyle/>
                    <a:p>
                      <a:r>
                        <a:rPr lang="en-US" dirty="0"/>
                        <a:t>Lower but batch</a:t>
                      </a:r>
                    </a:p>
                  </a:txBody>
                  <a:tcPr/>
                </a:tc>
                <a:extLst>
                  <a:ext uri="{0D108BD9-81ED-4DB2-BD59-A6C34878D82A}">
                    <a16:rowId xmlns:a16="http://schemas.microsoft.com/office/drawing/2014/main" val="10002"/>
                  </a:ext>
                </a:extLst>
              </a:tr>
              <a:tr h="613455">
                <a:tc>
                  <a:txBody>
                    <a:bodyPr/>
                    <a:lstStyle/>
                    <a:p>
                      <a:r>
                        <a:rPr lang="en-US" dirty="0"/>
                        <a:t>Programming</a:t>
                      </a:r>
                    </a:p>
                  </a:txBody>
                  <a:tcPr/>
                </a:tc>
                <a:tc>
                  <a:txBody>
                    <a:bodyPr/>
                    <a:lstStyle/>
                    <a:p>
                      <a:r>
                        <a:rPr lang="en-US" dirty="0"/>
                        <a:t>Java, Python, C++, </a:t>
                      </a:r>
                      <a:r>
                        <a:rPr lang="en-US" dirty="0" err="1"/>
                        <a:t>etc</a:t>
                      </a:r>
                      <a:r>
                        <a:rPr lang="en-US" dirty="0"/>
                        <a:t> </a:t>
                      </a:r>
                    </a:p>
                  </a:txBody>
                  <a:tcPr/>
                </a:tc>
                <a:tc>
                  <a:txBody>
                    <a:bodyPr/>
                    <a:lstStyle/>
                    <a:p>
                      <a:r>
                        <a:rPr lang="en-US" dirty="0"/>
                        <a:t>Map/Reduce,</a:t>
                      </a:r>
                      <a:r>
                        <a:rPr lang="en-US" baseline="0" dirty="0"/>
                        <a:t> SPARK, et. al.</a:t>
                      </a:r>
                      <a:endParaRPr lang="en-US" dirty="0"/>
                    </a:p>
                  </a:txBody>
                  <a:tcPr/>
                </a:tc>
                <a:extLst>
                  <a:ext uri="{0D108BD9-81ED-4DB2-BD59-A6C34878D82A}">
                    <a16:rowId xmlns:a16="http://schemas.microsoft.com/office/drawing/2014/main" val="10003"/>
                  </a:ext>
                </a:extLst>
              </a:tr>
              <a:tr h="576741">
                <a:tc>
                  <a:txBody>
                    <a:bodyPr/>
                    <a:lstStyle/>
                    <a:p>
                      <a:r>
                        <a:rPr lang="en-US" dirty="0"/>
                        <a:t>Flexibility</a:t>
                      </a:r>
                    </a:p>
                  </a:txBody>
                  <a:tcPr/>
                </a:tc>
                <a:tc>
                  <a:txBody>
                    <a:bodyPr/>
                    <a:lstStyle/>
                    <a:p>
                      <a:r>
                        <a:rPr lang="en-US" dirty="0"/>
                        <a:t>Nearly</a:t>
                      </a:r>
                      <a:r>
                        <a:rPr lang="en-US" baseline="0" dirty="0"/>
                        <a:t> </a:t>
                      </a:r>
                      <a:r>
                        <a:rPr lang="en-US" dirty="0"/>
                        <a:t>any problem</a:t>
                      </a:r>
                    </a:p>
                  </a:txBody>
                  <a:tcPr/>
                </a:tc>
                <a:tc>
                  <a:txBody>
                    <a:bodyPr/>
                    <a:lstStyle/>
                    <a:p>
                      <a:r>
                        <a:rPr lang="en-US" dirty="0"/>
                        <a:t>Parallelizable problems</a:t>
                      </a:r>
                    </a:p>
                  </a:txBody>
                  <a:tcPr/>
                </a:tc>
                <a:extLst>
                  <a:ext uri="{0D108BD9-81ED-4DB2-BD59-A6C34878D82A}">
                    <a16:rowId xmlns:a16="http://schemas.microsoft.com/office/drawing/2014/main" val="10004"/>
                  </a:ext>
                </a:extLst>
              </a:tr>
              <a:tr h="576741">
                <a:tc>
                  <a:txBody>
                    <a:bodyPr/>
                    <a:lstStyle/>
                    <a:p>
                      <a:r>
                        <a:rPr lang="en-US" dirty="0"/>
                        <a:t>Cloud</a:t>
                      </a:r>
                    </a:p>
                  </a:txBody>
                  <a:tcPr/>
                </a:tc>
                <a:tc>
                  <a:txBody>
                    <a:bodyPr/>
                    <a:lstStyle/>
                    <a:p>
                      <a:r>
                        <a:rPr lang="en-US" dirty="0"/>
                        <a:t>Sometimes</a:t>
                      </a:r>
                    </a:p>
                  </a:txBody>
                  <a:tcPr/>
                </a:tc>
                <a:tc>
                  <a:txBody>
                    <a:bodyPr/>
                    <a:lstStyle/>
                    <a:p>
                      <a:r>
                        <a:rPr lang="en-US" dirty="0"/>
                        <a:t>Usual environment</a:t>
                      </a:r>
                    </a:p>
                  </a:txBody>
                  <a:tcPr/>
                </a:tc>
                <a:extLst>
                  <a:ext uri="{0D108BD9-81ED-4DB2-BD59-A6C34878D82A}">
                    <a16:rowId xmlns:a16="http://schemas.microsoft.com/office/drawing/2014/main" val="10005"/>
                  </a:ext>
                </a:extLst>
              </a:tr>
              <a:tr h="350546">
                <a:tc>
                  <a:txBody>
                    <a:bodyPr/>
                    <a:lstStyle/>
                    <a:p>
                      <a:r>
                        <a:rPr lang="en-US" dirty="0"/>
                        <a:t>Maturity</a:t>
                      </a:r>
                    </a:p>
                  </a:txBody>
                  <a:tcPr/>
                </a:tc>
                <a:tc>
                  <a:txBody>
                    <a:bodyPr/>
                    <a:lstStyle/>
                    <a:p>
                      <a:r>
                        <a:rPr lang="en-US" dirty="0"/>
                        <a:t>Very Mature</a:t>
                      </a:r>
                    </a:p>
                  </a:txBody>
                  <a:tcPr/>
                </a:tc>
                <a:tc>
                  <a:txBody>
                    <a:bodyPr/>
                    <a:lstStyle/>
                    <a:p>
                      <a:r>
                        <a:rPr lang="en-US" dirty="0"/>
                        <a:t>Maturing</a:t>
                      </a:r>
                    </a:p>
                  </a:txBody>
                  <a:tcPr/>
                </a:tc>
                <a:extLst>
                  <a:ext uri="{0D108BD9-81ED-4DB2-BD59-A6C34878D82A}">
                    <a16:rowId xmlns:a16="http://schemas.microsoft.com/office/drawing/2014/main" val="10006"/>
                  </a:ext>
                </a:extLst>
              </a:tr>
              <a:tr h="350546">
                <a:tc>
                  <a:txBody>
                    <a:bodyPr/>
                    <a:lstStyle/>
                    <a:p>
                      <a:r>
                        <a:rPr lang="en-US" dirty="0"/>
                        <a:t>Operational Cost</a:t>
                      </a:r>
                    </a:p>
                  </a:txBody>
                  <a:tcPr/>
                </a:tc>
                <a:tc>
                  <a:txBody>
                    <a:bodyPr/>
                    <a:lstStyle/>
                    <a:p>
                      <a:r>
                        <a:rPr lang="en-US" dirty="0"/>
                        <a:t>High</a:t>
                      </a:r>
                    </a:p>
                  </a:txBody>
                  <a:tcPr/>
                </a:tc>
                <a:tc>
                  <a:txBody>
                    <a:bodyPr/>
                    <a:lstStyle/>
                    <a:p>
                      <a:r>
                        <a:rPr lang="en-US" dirty="0"/>
                        <a:t>Generally</a:t>
                      </a:r>
                      <a:r>
                        <a:rPr lang="en-US" baseline="0" dirty="0"/>
                        <a:t> lower</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443169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Word Counting</a:t>
            </a:r>
            <a:br>
              <a:rPr lang="en-US" sz="3600" b="1" dirty="0"/>
            </a:br>
            <a:r>
              <a:rPr lang="en-US" sz="3600" b="1" dirty="0"/>
              <a:t>A slightly different problem</a:t>
            </a:r>
          </a:p>
        </p:txBody>
      </p:sp>
      <p:sp>
        <p:nvSpPr>
          <p:cNvPr id="3" name="TextBox 2"/>
          <p:cNvSpPr txBox="1"/>
          <p:nvPr/>
        </p:nvSpPr>
        <p:spPr>
          <a:xfrm>
            <a:off x="345649" y="1428636"/>
            <a:ext cx="8305800" cy="1477328"/>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pages of text.   Assume also we have 100 people and desks. </a:t>
            </a:r>
          </a:p>
          <a:p>
            <a:pPr algn="ctr"/>
            <a:r>
              <a:rPr lang="en-US" dirty="0">
                <a:latin typeface="Arial" panose="020B0604020202020204" pitchFamily="34" charset="0"/>
                <a:cs typeface="Arial" panose="020B0604020202020204" pitchFamily="34" charset="0"/>
              </a:rPr>
              <a:t>But now assume that each line has an author, and the goal is to find all authors who have written both “foo” and “bar”. Note:  this could be “which customer at a store buys two particular items together” – think Amazon.</a:t>
            </a:r>
          </a:p>
        </p:txBody>
      </p:sp>
      <p:sp>
        <p:nvSpPr>
          <p:cNvPr id="4" name="TextBox 3"/>
          <p:cNvSpPr txBox="1"/>
          <p:nvPr/>
        </p:nvSpPr>
        <p:spPr>
          <a:xfrm>
            <a:off x="649636" y="2943276"/>
            <a:ext cx="8265763"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Read entire file keeping track of each author as they use one or the other of terms.  Perhaps a hash table.</a:t>
            </a:r>
          </a:p>
          <a:p>
            <a:pPr marL="342900" indent="-342900">
              <a:buFont typeface="+mj-lt"/>
              <a:buAutoNum type="arabicPeriod"/>
            </a:pPr>
            <a:r>
              <a:rPr lang="en-US" b="1" dirty="0">
                <a:latin typeface="Arial" panose="020B0604020202020204" pitchFamily="34" charset="0"/>
                <a:cs typeface="Arial" panose="020B0604020202020204" pitchFamily="34" charset="0"/>
              </a:rPr>
              <a:t>Output author every time a pair is discovered.</a:t>
            </a:r>
          </a:p>
        </p:txBody>
      </p:sp>
      <p:sp>
        <p:nvSpPr>
          <p:cNvPr id="5" name="TextBox 4"/>
          <p:cNvSpPr txBox="1"/>
          <p:nvPr/>
        </p:nvSpPr>
        <p:spPr>
          <a:xfrm>
            <a:off x="574248" y="4267200"/>
            <a:ext cx="7848601"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Each person reads their section and outputs: &lt;author, foo&gt; or &lt;author, bar&gt; if found. </a:t>
            </a:r>
            <a:r>
              <a:rPr lang="en-US" b="1" dirty="0">
                <a:solidFill>
                  <a:srgbClr val="FF0000"/>
                </a:solidFill>
                <a:latin typeface="Arial" panose="020B0604020202020204" pitchFamily="34" charset="0"/>
                <a:cs typeface="Arial" panose="020B0604020202020204" pitchFamily="34" charset="0"/>
              </a:rPr>
              <a:t>(Why different from above?)</a:t>
            </a:r>
            <a:endParaRPr lang="en-US" b="1" dirty="0">
              <a:latin typeface="Arial" panose="020B0604020202020204" pitchFamily="34" charset="0"/>
              <a:cs typeface="Arial" panose="020B0604020202020204" pitchFamily="34" charset="0"/>
            </a:endParaRPr>
          </a:p>
          <a:p>
            <a:pPr marL="342900" indent="-342900">
              <a:buFont typeface="+mj-lt"/>
              <a:buAutoNum type="arabicPeriod"/>
            </a:pPr>
            <a:r>
              <a:rPr lang="en-US" b="1" dirty="0">
                <a:latin typeface="Arial" panose="020B0604020202020204" pitchFamily="34" charset="0"/>
                <a:cs typeface="Arial" panose="020B0604020202020204" pitchFamily="34" charset="0"/>
              </a:rPr>
              <a:t>Second set of people collects all pairs for a given author and outputs author if one of each term is found.</a:t>
            </a:r>
          </a:p>
        </p:txBody>
      </p:sp>
    </p:spTree>
    <p:extLst>
      <p:ext uri="{BB962C8B-B14F-4D97-AF65-F5344CB8AC3E}">
        <p14:creationId xmlns:p14="http://schemas.microsoft.com/office/powerpoint/2010/main" val="4064447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649" y="1428636"/>
            <a:ext cx="8305800" cy="1477328"/>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Assume we have 100,000 lines of customer records.   Assume also we have 100 people and desks. </a:t>
            </a:r>
          </a:p>
          <a:p>
            <a:pPr algn="ctr"/>
            <a:r>
              <a:rPr lang="en-US" dirty="0">
                <a:latin typeface="Arial" panose="020B0604020202020204" pitchFamily="34" charset="0"/>
                <a:cs typeface="Arial" panose="020B0604020202020204" pitchFamily="34" charset="0"/>
              </a:rPr>
              <a:t>:But now assume that each line has a customer ID and a product/products purchased. :  can we find which customers purchased the same set of products in the last month?.</a:t>
            </a:r>
          </a:p>
        </p:txBody>
      </p:sp>
      <p:sp>
        <p:nvSpPr>
          <p:cNvPr id="4" name="TextBox 3"/>
          <p:cNvSpPr txBox="1"/>
          <p:nvPr/>
        </p:nvSpPr>
        <p:spPr>
          <a:xfrm>
            <a:off x="649636" y="2943276"/>
            <a:ext cx="8265763"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Discussion  - hash table, linked list, array, …</a:t>
            </a:r>
          </a:p>
        </p:txBody>
      </p:sp>
      <p:sp>
        <p:nvSpPr>
          <p:cNvPr id="5" name="TextBox 4"/>
          <p:cNvSpPr txBox="1"/>
          <p:nvPr/>
        </p:nvSpPr>
        <p:spPr>
          <a:xfrm>
            <a:off x="574248" y="4267200"/>
            <a:ext cx="7848601"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b="1" dirty="0">
                <a:latin typeface="Arial" panose="020B0604020202020204" pitchFamily="34" charset="0"/>
                <a:cs typeface="Arial" panose="020B0604020202020204" pitchFamily="34" charset="0"/>
              </a:rPr>
              <a:t>Discussion – why is this different?</a:t>
            </a:r>
          </a:p>
        </p:txBody>
      </p:sp>
      <p:sp>
        <p:nvSpPr>
          <p:cNvPr id="8" name="Title 1">
            <a:extLst>
              <a:ext uri="{FF2B5EF4-FFF2-40B4-BE49-F238E27FC236}">
                <a16:creationId xmlns:a16="http://schemas.microsoft.com/office/drawing/2014/main" id="{95AE7309-2254-4E3A-8272-5FE8AEE1435D}"/>
              </a:ext>
            </a:extLst>
          </p:cNvPr>
          <p:cNvSpPr>
            <a:spLocks noGrp="1"/>
          </p:cNvSpPr>
          <p:nvPr>
            <p:ph type="title"/>
          </p:nvPr>
        </p:nvSpPr>
        <p:spPr>
          <a:xfrm>
            <a:off x="457200" y="274638"/>
            <a:ext cx="8229600" cy="1143000"/>
          </a:xfrm>
        </p:spPr>
        <p:txBody>
          <a:bodyPr>
            <a:noAutofit/>
          </a:bodyPr>
          <a:lstStyle/>
          <a:p>
            <a:r>
              <a:rPr lang="en-US" sz="3600" b="1" dirty="0"/>
              <a:t>Word Counting</a:t>
            </a:r>
            <a:br>
              <a:rPr lang="en-US" sz="3600" b="1" dirty="0"/>
            </a:br>
            <a:r>
              <a:rPr lang="en-US" sz="3600" b="1" dirty="0"/>
              <a:t>A slightly different problem</a:t>
            </a:r>
          </a:p>
        </p:txBody>
      </p:sp>
    </p:spTree>
    <p:extLst>
      <p:ext uri="{BB962C8B-B14F-4D97-AF65-F5344CB8AC3E}">
        <p14:creationId xmlns:p14="http://schemas.microsoft.com/office/powerpoint/2010/main" val="2033537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fontScale="90000"/>
          </a:bodyPr>
          <a:lstStyle/>
          <a:p>
            <a:r>
              <a:rPr lang="en-US" b="1" dirty="0"/>
              <a:t>Word Counting</a:t>
            </a:r>
            <a:br>
              <a:rPr lang="en-US" b="1" dirty="0"/>
            </a:br>
            <a:r>
              <a:rPr lang="en-US" sz="3600" b="1" dirty="0"/>
              <a:t>Counting the number of “</a:t>
            </a:r>
            <a:r>
              <a:rPr lang="en-US" sz="3600" b="1" dirty="0" err="1"/>
              <a:t>foo”s</a:t>
            </a:r>
            <a:r>
              <a:rPr lang="en-US" sz="3600" b="1" dirty="0"/>
              <a:t> and “</a:t>
            </a:r>
            <a:r>
              <a:rPr lang="en-US" sz="3600" b="1" dirty="0" err="1"/>
              <a:t>bar”s</a:t>
            </a:r>
            <a:endParaRPr lang="en-US" sz="3600" b="1" dirty="0"/>
          </a:p>
        </p:txBody>
      </p:sp>
      <p:sp>
        <p:nvSpPr>
          <p:cNvPr id="3" name="TextBox 2"/>
          <p:cNvSpPr txBox="1"/>
          <p:nvPr/>
        </p:nvSpPr>
        <p:spPr>
          <a:xfrm>
            <a:off x="304800" y="1417638"/>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That doesn’t seem too bad, but what if we want to see if there are more “</a:t>
            </a:r>
            <a:r>
              <a:rPr lang="en-US" dirty="0" err="1">
                <a:latin typeface="Arial" panose="020B0604020202020204" pitchFamily="34" charset="0"/>
                <a:cs typeface="Arial" panose="020B0604020202020204" pitchFamily="34" charset="0"/>
              </a:rPr>
              <a:t>foo”’s</a:t>
            </a:r>
            <a:r>
              <a:rPr lang="en-US" dirty="0">
                <a:latin typeface="Arial" panose="020B0604020202020204" pitchFamily="34" charset="0"/>
                <a:cs typeface="Arial" panose="020B0604020202020204" pitchFamily="34" charset="0"/>
              </a:rPr>
              <a:t> or more “bars”?</a:t>
            </a:r>
          </a:p>
          <a:p>
            <a:pPr algn="ctr"/>
            <a:r>
              <a:rPr lang="en-US" dirty="0">
                <a:latin typeface="Arial" panose="020B0604020202020204" pitchFamily="34" charset="0"/>
                <a:cs typeface="Arial" panose="020B0604020202020204" pitchFamily="34" charset="0"/>
              </a:rPr>
              <a:t>Programming:</a:t>
            </a:r>
          </a:p>
        </p:txBody>
      </p:sp>
      <p:sp>
        <p:nvSpPr>
          <p:cNvPr id="4" name="TextBox 3"/>
          <p:cNvSpPr txBox="1"/>
          <p:nvPr/>
        </p:nvSpPr>
        <p:spPr>
          <a:xfrm>
            <a:off x="609600" y="2468305"/>
            <a:ext cx="8265763"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Classical:</a:t>
            </a:r>
          </a:p>
          <a:p>
            <a:pPr marL="342900" indent="-342900">
              <a:buFont typeface="+mj-lt"/>
              <a:buAutoNum type="arabicPeriod"/>
            </a:pPr>
            <a:r>
              <a:rPr lang="en-US" b="1" dirty="0">
                <a:latin typeface="Arial" panose="020B0604020202020204" pitchFamily="34" charset="0"/>
                <a:cs typeface="Arial" panose="020B0604020202020204" pitchFamily="34" charset="0"/>
              </a:rPr>
              <a:t>A single program, probably in Java, Python, or C++ but perhaps in a special purpose language.</a:t>
            </a:r>
          </a:p>
          <a:p>
            <a:pPr marL="342900" indent="-342900">
              <a:buFont typeface="+mj-lt"/>
              <a:buAutoNum type="arabicPeriod"/>
            </a:pPr>
            <a:r>
              <a:rPr lang="en-US" b="1" dirty="0">
                <a:latin typeface="Arial" panose="020B0604020202020204" pitchFamily="34" charset="0"/>
                <a:cs typeface="Arial" panose="020B0604020202020204" pitchFamily="34" charset="0"/>
              </a:rPr>
              <a:t>Tokenize (i.e. separate into words).</a:t>
            </a:r>
          </a:p>
          <a:p>
            <a:pPr marL="342900" indent="-342900">
              <a:buFont typeface="+mj-lt"/>
              <a:buAutoNum type="arabicPeriod"/>
            </a:pPr>
            <a:r>
              <a:rPr lang="en-US" b="1" dirty="0">
                <a:latin typeface="Arial" panose="020B0604020202020204" pitchFamily="34" charset="0"/>
                <a:cs typeface="Arial" panose="020B0604020202020204" pitchFamily="34" charset="0"/>
              </a:rPr>
              <a:t>For each token, if token = “foo” add 1 to counter1, if “bar” add 1 to counter2.</a:t>
            </a:r>
          </a:p>
          <a:p>
            <a:pPr marL="342900" indent="-342900">
              <a:buFont typeface="+mj-lt"/>
              <a:buAutoNum type="arabicPeriod"/>
            </a:pPr>
            <a:r>
              <a:rPr lang="en-US" b="1" dirty="0">
                <a:latin typeface="Arial" panose="020B0604020202020204" pitchFamily="34" charset="0"/>
                <a:cs typeface="Arial" panose="020B0604020202020204" pitchFamily="34" charset="0"/>
              </a:rPr>
              <a:t>At end, output values of counters 1 and 2, and choose the larger.</a:t>
            </a:r>
          </a:p>
        </p:txBody>
      </p:sp>
    </p:spTree>
    <p:extLst>
      <p:ext uri="{BB962C8B-B14F-4D97-AF65-F5344CB8AC3E}">
        <p14:creationId xmlns:p14="http://schemas.microsoft.com/office/powerpoint/2010/main" val="1359952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485218"/>
            <a:ext cx="830580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That still doesn’t seem too bad, but what if we can to see if there are more “</a:t>
            </a:r>
            <a:r>
              <a:rPr lang="en-US" dirty="0" err="1">
                <a:latin typeface="Arial" panose="020B0604020202020204" pitchFamily="34" charset="0"/>
                <a:cs typeface="Arial" panose="020B0604020202020204" pitchFamily="34" charset="0"/>
              </a:rPr>
              <a:t>foo”’s</a:t>
            </a:r>
            <a:r>
              <a:rPr lang="en-US" dirty="0">
                <a:latin typeface="Arial" panose="020B0604020202020204" pitchFamily="34" charset="0"/>
                <a:cs typeface="Arial" panose="020B0604020202020204" pitchFamily="34" charset="0"/>
              </a:rPr>
              <a:t> or more “</a:t>
            </a:r>
            <a:r>
              <a:rPr lang="en-US" dirty="0" err="1">
                <a:latin typeface="Arial" panose="020B0604020202020204" pitchFamily="34" charset="0"/>
                <a:cs typeface="Arial" panose="020B0604020202020204" pitchFamily="34" charset="0"/>
              </a:rPr>
              <a:t>bar”s</a:t>
            </a:r>
            <a:r>
              <a:rPr lang="en-US" dirty="0">
                <a:latin typeface="Arial" panose="020B0604020202020204" pitchFamily="34" charset="0"/>
                <a:cs typeface="Arial" panose="020B0604020202020204" pitchFamily="34" charset="0"/>
              </a:rPr>
              <a:t> in a parallel, shared nothing system?</a:t>
            </a:r>
          </a:p>
          <a:p>
            <a:pPr algn="ctr"/>
            <a:r>
              <a:rPr lang="en-US" dirty="0">
                <a:latin typeface="Arial" panose="020B0604020202020204" pitchFamily="34" charset="0"/>
                <a:cs typeface="Arial" panose="020B0604020202020204" pitchFamily="34" charset="0"/>
              </a:rPr>
              <a:t>Programming:</a:t>
            </a:r>
          </a:p>
        </p:txBody>
      </p:sp>
      <p:sp>
        <p:nvSpPr>
          <p:cNvPr id="5" name="TextBox 4"/>
          <p:cNvSpPr txBox="1"/>
          <p:nvPr/>
        </p:nvSpPr>
        <p:spPr>
          <a:xfrm>
            <a:off x="647699" y="2438400"/>
            <a:ext cx="7848601" cy="255454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HDFS (Hadoop File System):</a:t>
            </a:r>
          </a:p>
          <a:p>
            <a:pPr marL="342900" indent="-342900">
              <a:buFont typeface="+mj-lt"/>
              <a:buAutoNum type="arabicPeriod"/>
            </a:pPr>
            <a:r>
              <a:rPr lang="en-US" sz="1600" b="1" dirty="0">
                <a:latin typeface="Arial" panose="020B0604020202020204" pitchFamily="34" charset="0"/>
                <a:cs typeface="Arial" panose="020B0604020202020204" pitchFamily="34" charset="0"/>
              </a:rPr>
              <a:t>Two types of programs, a Mapper and a Reducer.  Probably written in Java, Python, or a similar language.</a:t>
            </a:r>
          </a:p>
          <a:p>
            <a:pPr marL="342900" indent="-342900">
              <a:buFont typeface="+mj-lt"/>
              <a:buAutoNum type="arabicPeriod"/>
            </a:pPr>
            <a:r>
              <a:rPr lang="en-US" sz="1600" b="1" dirty="0">
                <a:latin typeface="Arial" panose="020B0604020202020204" pitchFamily="34" charset="0"/>
                <a:cs typeface="Arial" panose="020B0604020202020204" pitchFamily="34" charset="0"/>
              </a:rPr>
              <a:t>Same Mapper runs on each computer, and outputs a key/value pair if it sees a “foo” with Key=“foo” and Value=1;  If it sees “bar”, Key=“bar” and Value=1. (or mapper could count the “</a:t>
            </a:r>
            <a:r>
              <a:rPr lang="en-US" sz="1600" b="1" dirty="0" err="1">
                <a:latin typeface="Arial" panose="020B0604020202020204" pitchFamily="34" charset="0"/>
                <a:cs typeface="Arial" panose="020B0604020202020204" pitchFamily="34" charset="0"/>
              </a:rPr>
              <a:t>foo”s</a:t>
            </a:r>
            <a:r>
              <a:rPr lang="en-US" sz="1600" b="1" dirty="0">
                <a:latin typeface="Arial" panose="020B0604020202020204" pitchFamily="34" charset="0"/>
                <a:cs typeface="Arial" panose="020B0604020202020204" pitchFamily="34" charset="0"/>
              </a:rPr>
              <a:t> and “</a:t>
            </a:r>
            <a:r>
              <a:rPr lang="en-US" sz="1600" b="1" dirty="0" err="1">
                <a:latin typeface="Arial" panose="020B0604020202020204" pitchFamily="34" charset="0"/>
                <a:cs typeface="Arial" panose="020B0604020202020204" pitchFamily="34" charset="0"/>
              </a:rPr>
              <a:t>bar”s</a:t>
            </a:r>
            <a:r>
              <a:rPr lang="en-US" sz="1600" b="1" dirty="0">
                <a:latin typeface="Arial" panose="020B0604020202020204" pitchFamily="34" charset="0"/>
                <a:cs typeface="Arial" panose="020B0604020202020204" pitchFamily="34" charset="0"/>
              </a:rPr>
              <a:t> it sees and output.</a:t>
            </a:r>
          </a:p>
          <a:p>
            <a:pPr marL="342900" indent="-342900">
              <a:buFont typeface="+mj-lt"/>
              <a:buAutoNum type="arabicPeriod"/>
            </a:pPr>
            <a:r>
              <a:rPr lang="en-US" sz="1600" b="1" dirty="0">
                <a:latin typeface="Arial" panose="020B0604020202020204" pitchFamily="34" charset="0"/>
                <a:cs typeface="Arial" panose="020B0604020202020204" pitchFamily="34" charset="0"/>
              </a:rPr>
              <a:t>Output of all Mappers is sorted by Key and input to Reducers with all pairs with the same Key going to the same Reducer.  </a:t>
            </a:r>
            <a:r>
              <a:rPr lang="en-US" sz="1600" b="1" dirty="0">
                <a:solidFill>
                  <a:srgbClr val="FF0000"/>
                </a:solidFill>
                <a:latin typeface="Arial" panose="020B0604020202020204" pitchFamily="34" charset="0"/>
                <a:cs typeface="Arial" panose="020B0604020202020204" pitchFamily="34" charset="0"/>
              </a:rPr>
              <a:t>WHY?</a:t>
            </a:r>
            <a:endParaRPr lang="en-US" sz="1600" b="1" dirty="0">
              <a:latin typeface="Arial" panose="020B0604020202020204" pitchFamily="34" charset="0"/>
              <a:cs typeface="Arial" panose="020B0604020202020204" pitchFamily="34" charset="0"/>
            </a:endParaRPr>
          </a:p>
          <a:p>
            <a:pPr marL="342900" indent="-342900">
              <a:buFont typeface="+mj-lt"/>
              <a:buAutoNum type="arabicPeriod"/>
            </a:pPr>
            <a:r>
              <a:rPr lang="en-US" sz="1600" b="1" dirty="0">
                <a:latin typeface="Arial" panose="020B0604020202020204" pitchFamily="34" charset="0"/>
                <a:cs typeface="Arial" panose="020B0604020202020204" pitchFamily="34" charset="0"/>
              </a:rPr>
              <a:t>An output program receives the results of the Reducers, chooses the larger, and outputs the results.</a:t>
            </a:r>
          </a:p>
        </p:txBody>
      </p:sp>
      <p:sp>
        <p:nvSpPr>
          <p:cNvPr id="6" name="Title 1">
            <a:extLst>
              <a:ext uri="{FF2B5EF4-FFF2-40B4-BE49-F238E27FC236}">
                <a16:creationId xmlns:a16="http://schemas.microsoft.com/office/drawing/2014/main" id="{7DB20D33-705D-4F17-AA0A-CE247E352875}"/>
              </a:ext>
            </a:extLst>
          </p:cNvPr>
          <p:cNvSpPr>
            <a:spLocks noGrp="1"/>
          </p:cNvSpPr>
          <p:nvPr>
            <p:ph type="title"/>
          </p:nvPr>
        </p:nvSpPr>
        <p:spPr>
          <a:xfrm>
            <a:off x="304800" y="274638"/>
            <a:ext cx="8382000" cy="1143000"/>
          </a:xfrm>
        </p:spPr>
        <p:txBody>
          <a:bodyPr>
            <a:normAutofit fontScale="90000"/>
          </a:bodyPr>
          <a:lstStyle/>
          <a:p>
            <a:r>
              <a:rPr lang="en-US" b="1" dirty="0"/>
              <a:t>Word Counting</a:t>
            </a:r>
            <a:br>
              <a:rPr lang="en-US" b="1" dirty="0"/>
            </a:br>
            <a:r>
              <a:rPr lang="en-US" sz="3600" b="1" dirty="0"/>
              <a:t>Counting the number of “</a:t>
            </a:r>
            <a:r>
              <a:rPr lang="en-US" sz="3600" b="1" dirty="0" err="1"/>
              <a:t>foo”s</a:t>
            </a:r>
            <a:r>
              <a:rPr lang="en-US" sz="3600" b="1" dirty="0"/>
              <a:t> and “</a:t>
            </a:r>
            <a:r>
              <a:rPr lang="en-US" sz="3600" b="1" dirty="0" err="1"/>
              <a:t>bar”s</a:t>
            </a:r>
            <a:endParaRPr lang="en-US" sz="3600" b="1" dirty="0"/>
          </a:p>
        </p:txBody>
      </p:sp>
    </p:spTree>
    <p:extLst>
      <p:ext uri="{BB962C8B-B14F-4D97-AF65-F5344CB8AC3E}">
        <p14:creationId xmlns:p14="http://schemas.microsoft.com/office/powerpoint/2010/main" val="1029927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C1E9F792-20E6-432E-8BC0-FCD1FD4223BC}"/>
              </a:ext>
            </a:extLst>
          </p:cNvPr>
          <p:cNvGraphicFramePr/>
          <p:nvPr>
            <p:extLst/>
          </p:nvPr>
        </p:nvGraphicFramePr>
        <p:xfrm>
          <a:off x="638209" y="2191951"/>
          <a:ext cx="7157804" cy="2889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66301AF-0864-4DF5-9B39-84D0131EB90C}"/>
              </a:ext>
            </a:extLst>
          </p:cNvPr>
          <p:cNvSpPr>
            <a:spLocks noGrp="1"/>
          </p:cNvSpPr>
          <p:nvPr>
            <p:ph type="sldNum" sz="quarter" idx="12"/>
          </p:nvPr>
        </p:nvSpPr>
        <p:spPr/>
        <p:txBody>
          <a:bodyPr/>
          <a:lstStyle/>
          <a:p>
            <a:fld id="{12342C3A-DD85-7843-B416-BD52AB030D59}" type="slidenum">
              <a:rPr lang="en-US" smtClean="0"/>
              <a:pPr/>
              <a:t>79</a:t>
            </a:fld>
            <a:endParaRPr lang="en-US" dirty="0"/>
          </a:p>
        </p:txBody>
      </p:sp>
      <p:sp>
        <p:nvSpPr>
          <p:cNvPr id="3" name="Title 1">
            <a:extLst>
              <a:ext uri="{FF2B5EF4-FFF2-40B4-BE49-F238E27FC236}">
                <a16:creationId xmlns:a16="http://schemas.microsoft.com/office/drawing/2014/main" id="{74E5E777-47D8-43B2-8EFC-4968C168CAC0}"/>
              </a:ext>
            </a:extLst>
          </p:cNvPr>
          <p:cNvSpPr txBox="1">
            <a:spLocks/>
          </p:cNvSpPr>
          <p:nvPr/>
        </p:nvSpPr>
        <p:spPr>
          <a:xfrm>
            <a:off x="1207522" y="959637"/>
            <a:ext cx="6588491" cy="910975"/>
          </a:xfrm>
          <a:prstGeom prst="rect">
            <a:avLst/>
          </a:prstGeom>
        </p:spPr>
        <p:txBody>
          <a:bodyPr vert="horz" lIns="51449" tIns="25724" rIns="51449" bIns="25724"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pPr defTabSz="514487">
              <a:defRPr/>
            </a:pPr>
            <a:r>
              <a:rPr lang="en-US" sz="3000" b="1" dirty="0">
                <a:solidFill>
                  <a:sysClr val="windowText" lastClr="000000"/>
                </a:solidFill>
              </a:rPr>
              <a:t>Big Data</a:t>
            </a:r>
            <a:br>
              <a:rPr lang="en-US" sz="3000" b="1" dirty="0">
                <a:solidFill>
                  <a:sysClr val="windowText" lastClr="000000"/>
                </a:solidFill>
              </a:rPr>
            </a:br>
            <a:r>
              <a:rPr lang="en-US" sz="1800" b="1" dirty="0">
                <a:solidFill>
                  <a:srgbClr val="C00000"/>
                </a:solidFill>
              </a:rPr>
              <a:t>What</a:t>
            </a:r>
            <a:r>
              <a:rPr lang="en-US" sz="1800" b="1" dirty="0">
                <a:solidFill>
                  <a:sysClr val="windowText" lastClr="000000"/>
                </a:solidFill>
              </a:rPr>
              <a:t>?, </a:t>
            </a:r>
            <a:r>
              <a:rPr lang="en-US" sz="1800" b="1" dirty="0">
                <a:solidFill>
                  <a:srgbClr val="C00000"/>
                </a:solidFill>
              </a:rPr>
              <a:t>How</a:t>
            </a:r>
            <a:r>
              <a:rPr lang="en-US" sz="1800" b="1" dirty="0">
                <a:solidFill>
                  <a:sysClr val="windowText" lastClr="000000"/>
                </a:solidFill>
              </a:rPr>
              <a:t>?, </a:t>
            </a:r>
            <a:r>
              <a:rPr lang="en-US" sz="1800" b="1" dirty="0">
                <a:solidFill>
                  <a:srgbClr val="C00000"/>
                </a:solidFill>
              </a:rPr>
              <a:t>Why</a:t>
            </a:r>
            <a:r>
              <a:rPr lang="en-US" sz="1800" b="1" dirty="0">
                <a:solidFill>
                  <a:sysClr val="windowText" lastClr="000000"/>
                </a:solidFill>
              </a:rPr>
              <a:t>?</a:t>
            </a:r>
            <a:endParaRPr lang="en-US" sz="600" b="1" dirty="0">
              <a:solidFill>
                <a:sysClr val="windowText" lastClr="000000"/>
              </a:solidFill>
            </a:endParaRPr>
          </a:p>
        </p:txBody>
      </p:sp>
      <p:sp>
        <p:nvSpPr>
          <p:cNvPr id="4" name="TextBox 3">
            <a:extLst>
              <a:ext uri="{FF2B5EF4-FFF2-40B4-BE49-F238E27FC236}">
                <a16:creationId xmlns:a16="http://schemas.microsoft.com/office/drawing/2014/main" id="{8DCD37EC-D712-4385-85FA-2C595F6CC316}"/>
              </a:ext>
            </a:extLst>
          </p:cNvPr>
          <p:cNvSpPr txBox="1"/>
          <p:nvPr/>
        </p:nvSpPr>
        <p:spPr>
          <a:xfrm>
            <a:off x="5455646" y="4073163"/>
            <a:ext cx="1664462" cy="677108"/>
          </a:xfrm>
          <a:prstGeom prst="rect">
            <a:avLst/>
          </a:prstGeom>
          <a:noFill/>
          <a:ln w="57150">
            <a:solidFill>
              <a:srgbClr val="00B050"/>
            </a:solidFill>
          </a:ln>
        </p:spPr>
        <p:txBody>
          <a:bodyPr wrap="square" rtlCol="0">
            <a:spAutoFit/>
          </a:bodyPr>
          <a:lstStyle/>
          <a:p>
            <a:pPr defTabSz="514487">
              <a:defRPr/>
            </a:pPr>
            <a:r>
              <a:rPr lang="en-US" sz="760" b="1" kern="0" dirty="0">
                <a:solidFill>
                  <a:srgbClr val="FF0000"/>
                </a:solidFill>
                <a:latin typeface="Arial"/>
              </a:rPr>
              <a:t>HOW:</a:t>
            </a:r>
          </a:p>
          <a:p>
            <a:pPr marL="128588" indent="-128588" defTabSz="514487">
              <a:buFont typeface="Arial" panose="020B0604020202020204" pitchFamily="34" charset="0"/>
              <a:buChar char="•"/>
              <a:defRPr/>
            </a:pPr>
            <a:r>
              <a:rPr lang="en-US" sz="760" b="1" kern="0" dirty="0">
                <a:solidFill>
                  <a:prstClr val="black"/>
                </a:solidFill>
                <a:latin typeface="Arial"/>
              </a:rPr>
              <a:t>GOVERNANCE, ORGANIZATION</a:t>
            </a:r>
          </a:p>
          <a:p>
            <a:pPr marL="128588" indent="-128588" defTabSz="514487">
              <a:buFont typeface="Arial" panose="020B0604020202020204" pitchFamily="34" charset="0"/>
              <a:buChar char="•"/>
              <a:defRPr/>
            </a:pPr>
            <a:r>
              <a:rPr lang="en-US" sz="760" b="1" kern="0" dirty="0">
                <a:solidFill>
                  <a:prstClr val="black"/>
                </a:solidFill>
                <a:latin typeface="Arial"/>
              </a:rPr>
              <a:t>PEOPLE</a:t>
            </a:r>
          </a:p>
          <a:p>
            <a:pPr marL="128588" indent="-128588" defTabSz="514487">
              <a:buFont typeface="Arial" panose="020B0604020202020204" pitchFamily="34" charset="0"/>
              <a:buChar char="•"/>
              <a:defRPr/>
            </a:pPr>
            <a:r>
              <a:rPr lang="en-US" sz="760" b="1" kern="0" dirty="0">
                <a:solidFill>
                  <a:prstClr val="black"/>
                </a:solidFill>
                <a:latin typeface="Arial"/>
              </a:rPr>
              <a:t>...</a:t>
            </a:r>
          </a:p>
        </p:txBody>
      </p:sp>
      <p:sp>
        <p:nvSpPr>
          <p:cNvPr id="5" name="TextBox 4">
            <a:extLst>
              <a:ext uri="{FF2B5EF4-FFF2-40B4-BE49-F238E27FC236}">
                <a16:creationId xmlns:a16="http://schemas.microsoft.com/office/drawing/2014/main" id="{ECA015D6-D016-48F8-8F49-FC0802DA032D}"/>
              </a:ext>
            </a:extLst>
          </p:cNvPr>
          <p:cNvSpPr txBox="1"/>
          <p:nvPr/>
        </p:nvSpPr>
        <p:spPr>
          <a:xfrm>
            <a:off x="3421933" y="5619877"/>
            <a:ext cx="3824412" cy="248017"/>
          </a:xfrm>
          <a:prstGeom prst="rect">
            <a:avLst/>
          </a:prstGeom>
          <a:noFill/>
        </p:spPr>
        <p:txBody>
          <a:bodyPr wrap="square" rtlCol="0">
            <a:spAutoFit/>
          </a:bodyPr>
          <a:lstStyle/>
          <a:p>
            <a:r>
              <a:rPr lang="en-US" sz="506" dirty="0">
                <a:solidFill>
                  <a:prstClr val="black"/>
                </a:solidFill>
                <a:latin typeface="Arial"/>
              </a:rPr>
              <a:t>Picture Source:</a:t>
            </a:r>
          </a:p>
          <a:p>
            <a:r>
              <a:rPr lang="en-US" sz="506" dirty="0">
                <a:solidFill>
                  <a:prstClr val="black"/>
                </a:solidFill>
                <a:latin typeface="Arial"/>
              </a:rPr>
              <a:t>https://www.theguardian.com/science/2014/feb/12/nuclear-fusion-breakthrough-green-energy-source</a:t>
            </a:r>
          </a:p>
        </p:txBody>
      </p:sp>
      <p:sp>
        <p:nvSpPr>
          <p:cNvPr id="10" name="TextBox 9">
            <a:extLst>
              <a:ext uri="{FF2B5EF4-FFF2-40B4-BE49-F238E27FC236}">
                <a16:creationId xmlns:a16="http://schemas.microsoft.com/office/drawing/2014/main" id="{9CC8DDD4-1E7D-4F78-8FFB-48BAD585E7F9}"/>
              </a:ext>
            </a:extLst>
          </p:cNvPr>
          <p:cNvSpPr txBox="1"/>
          <p:nvPr/>
        </p:nvSpPr>
        <p:spPr>
          <a:xfrm>
            <a:off x="1703281" y="3058773"/>
            <a:ext cx="1561754" cy="1179297"/>
          </a:xfrm>
          <a:prstGeom prst="rect">
            <a:avLst/>
          </a:prstGeom>
          <a:noFill/>
          <a:ln w="76200">
            <a:solidFill>
              <a:srgbClr val="1F497D">
                <a:lumMod val="60000"/>
                <a:lumOff val="40000"/>
              </a:srgbClr>
            </a:solidFill>
          </a:ln>
        </p:spPr>
        <p:txBody>
          <a:bodyPr wrap="square" rtlCol="0">
            <a:spAutoFit/>
          </a:bodyPr>
          <a:lstStyle/>
          <a:p>
            <a:pPr defTabSz="514487">
              <a:defRPr/>
            </a:pPr>
            <a:r>
              <a:rPr lang="en-US" sz="760" b="1" kern="0" dirty="0">
                <a:solidFill>
                  <a:srgbClr val="FF0000"/>
                </a:solidFill>
                <a:latin typeface="Arial"/>
              </a:rPr>
              <a:t>WHAT:</a:t>
            </a:r>
          </a:p>
          <a:p>
            <a:pPr defTabSz="514487">
              <a:defRPr/>
            </a:pPr>
            <a:r>
              <a:rPr lang="en-US" sz="788" b="1" kern="0" dirty="0">
                <a:solidFill>
                  <a:prstClr val="black"/>
                </a:solidFill>
                <a:latin typeface="Arial"/>
              </a:rPr>
              <a:t>DATA</a:t>
            </a:r>
          </a:p>
          <a:p>
            <a:pPr marL="128588" indent="-128588" defTabSz="514487">
              <a:buFont typeface="Arial" panose="020B0604020202020204" pitchFamily="34" charset="0"/>
              <a:buChar char="•"/>
              <a:defRPr/>
            </a:pPr>
            <a:r>
              <a:rPr lang="en-US" sz="788" b="1" kern="0" dirty="0">
                <a:solidFill>
                  <a:prstClr val="black"/>
                </a:solidFill>
                <a:latin typeface="Arial"/>
              </a:rPr>
              <a:t>VOLUME</a:t>
            </a:r>
          </a:p>
          <a:p>
            <a:pPr marL="128588" indent="-128588" defTabSz="514487">
              <a:buFont typeface="Arial" panose="020B0604020202020204" pitchFamily="34" charset="0"/>
              <a:buChar char="•"/>
              <a:defRPr/>
            </a:pPr>
            <a:r>
              <a:rPr lang="en-US" sz="788" b="1" kern="0" dirty="0">
                <a:solidFill>
                  <a:prstClr val="black"/>
                </a:solidFill>
                <a:latin typeface="Arial"/>
              </a:rPr>
              <a:t>VELOCITY</a:t>
            </a:r>
          </a:p>
          <a:p>
            <a:pPr marL="128588" indent="-128588" defTabSz="514487">
              <a:buFont typeface="Arial" panose="020B0604020202020204" pitchFamily="34" charset="0"/>
              <a:buChar char="•"/>
              <a:defRPr/>
            </a:pPr>
            <a:r>
              <a:rPr lang="en-US" sz="788" b="1" kern="0" dirty="0">
                <a:solidFill>
                  <a:prstClr val="black"/>
                </a:solidFill>
                <a:latin typeface="Arial"/>
              </a:rPr>
              <a:t>VARIETY</a:t>
            </a:r>
          </a:p>
          <a:p>
            <a:pPr defTabSz="514487">
              <a:defRPr/>
            </a:pPr>
            <a:r>
              <a:rPr lang="en-US" sz="788" b="1" kern="0" dirty="0">
                <a:solidFill>
                  <a:prstClr val="black"/>
                </a:solidFill>
                <a:latin typeface="Arial"/>
              </a:rPr>
              <a:t>TECHNOLOGY</a:t>
            </a:r>
          </a:p>
          <a:p>
            <a:pPr marL="128588" indent="-128588" defTabSz="514487">
              <a:buFont typeface="Arial" panose="020B0604020202020204" pitchFamily="34" charset="0"/>
              <a:buChar char="•"/>
              <a:defRPr/>
            </a:pPr>
            <a:r>
              <a:rPr lang="en-US" sz="788" b="1" kern="0" dirty="0">
                <a:solidFill>
                  <a:prstClr val="black"/>
                </a:solidFill>
                <a:latin typeface="Arial"/>
              </a:rPr>
              <a:t>DISTRIBUTION</a:t>
            </a:r>
          </a:p>
          <a:p>
            <a:pPr marL="128588" indent="-128588" defTabSz="514487">
              <a:buFont typeface="Arial" panose="020B0604020202020204" pitchFamily="34" charset="0"/>
              <a:buChar char="•"/>
              <a:defRPr/>
            </a:pPr>
            <a:r>
              <a:rPr lang="en-US" sz="788" b="1" kern="0" dirty="0">
                <a:solidFill>
                  <a:prstClr val="black"/>
                </a:solidFill>
                <a:latin typeface="Arial"/>
              </a:rPr>
              <a:t>D[BS]MGT</a:t>
            </a:r>
          </a:p>
          <a:p>
            <a:pPr marL="128588" indent="-128588" defTabSz="514487">
              <a:buFont typeface="Arial" panose="020B0604020202020204" pitchFamily="34" charset="0"/>
              <a:buChar char="•"/>
              <a:defRPr/>
            </a:pPr>
            <a:r>
              <a:rPr lang="en-US" sz="788" b="1" kern="0" dirty="0">
                <a:solidFill>
                  <a:prstClr val="black"/>
                </a:solidFill>
                <a:latin typeface="Arial"/>
              </a:rPr>
              <a:t>MACHINE LEARING ++</a:t>
            </a:r>
          </a:p>
        </p:txBody>
      </p:sp>
      <p:sp>
        <p:nvSpPr>
          <p:cNvPr id="11" name="TextBox 10">
            <a:extLst>
              <a:ext uri="{FF2B5EF4-FFF2-40B4-BE49-F238E27FC236}">
                <a16:creationId xmlns:a16="http://schemas.microsoft.com/office/drawing/2014/main" id="{AF5856FC-7A72-445A-ABE2-D74A04F059DC}"/>
              </a:ext>
            </a:extLst>
          </p:cNvPr>
          <p:cNvSpPr txBox="1"/>
          <p:nvPr/>
        </p:nvSpPr>
        <p:spPr>
          <a:xfrm>
            <a:off x="4623415" y="2004943"/>
            <a:ext cx="1664462" cy="997196"/>
          </a:xfrm>
          <a:prstGeom prst="rect">
            <a:avLst/>
          </a:prstGeom>
          <a:noFill/>
          <a:ln w="57150">
            <a:solidFill>
              <a:srgbClr val="C00000"/>
            </a:solidFill>
          </a:ln>
        </p:spPr>
        <p:txBody>
          <a:bodyPr wrap="square" rtlCol="0">
            <a:spAutoFit/>
          </a:bodyPr>
          <a:lstStyle/>
          <a:p>
            <a:pPr defTabSz="514487">
              <a:defRPr/>
            </a:pPr>
            <a:r>
              <a:rPr lang="en-US" sz="760" b="1" kern="0" dirty="0">
                <a:solidFill>
                  <a:srgbClr val="FF0000"/>
                </a:solidFill>
                <a:latin typeface="Arial"/>
              </a:rPr>
              <a:t>WHY:</a:t>
            </a:r>
          </a:p>
          <a:p>
            <a:pPr defTabSz="514487">
              <a:defRPr/>
            </a:pPr>
            <a:r>
              <a:rPr lang="en-US" sz="760" b="1" kern="0" dirty="0">
                <a:solidFill>
                  <a:prstClr val="black"/>
                </a:solidFill>
                <a:latin typeface="Arial"/>
              </a:rPr>
              <a:t>APPLICATIONS</a:t>
            </a:r>
          </a:p>
          <a:p>
            <a:pPr marL="128588" indent="-128588" defTabSz="514487">
              <a:buFont typeface="Arial" panose="020B0604020202020204" pitchFamily="34" charset="0"/>
              <a:buChar char="•"/>
              <a:defRPr/>
            </a:pPr>
            <a:r>
              <a:rPr lang="en-US" sz="900" b="1" kern="0" dirty="0">
                <a:solidFill>
                  <a:prstClr val="black"/>
                </a:solidFill>
              </a:rPr>
              <a:t>“Valuable capabilities that were formerly too difficult, costly, or simply not possible.”</a:t>
            </a:r>
          </a:p>
          <a:p>
            <a:pPr marL="128588" indent="-128588" defTabSz="514487">
              <a:buFont typeface="Arial" panose="020B0604020202020204" pitchFamily="34" charset="0"/>
              <a:buChar char="•"/>
              <a:defRPr/>
            </a:pPr>
            <a:endParaRPr lang="en-US" sz="760" b="1" kern="0" dirty="0">
              <a:solidFill>
                <a:prstClr val="black"/>
              </a:solidFill>
              <a:latin typeface="Arial"/>
            </a:endParaRPr>
          </a:p>
        </p:txBody>
      </p:sp>
      <p:sp>
        <p:nvSpPr>
          <p:cNvPr id="12" name="Rectangle 11">
            <a:extLst>
              <a:ext uri="{FF2B5EF4-FFF2-40B4-BE49-F238E27FC236}">
                <a16:creationId xmlns:a16="http://schemas.microsoft.com/office/drawing/2014/main" id="{E929D2A1-2F4B-4A76-9F71-583084D237A1}"/>
              </a:ext>
            </a:extLst>
          </p:cNvPr>
          <p:cNvSpPr/>
          <p:nvPr/>
        </p:nvSpPr>
        <p:spPr>
          <a:xfrm>
            <a:off x="7246345" y="3058772"/>
            <a:ext cx="1812911" cy="784830"/>
          </a:xfrm>
          <a:prstGeom prst="rect">
            <a:avLst/>
          </a:prstGeom>
        </p:spPr>
        <p:txBody>
          <a:bodyPr wrap="square">
            <a:spAutoFit/>
          </a:bodyPr>
          <a:lstStyle/>
          <a:p>
            <a:pPr marL="120584" indent="-120584">
              <a:buFont typeface="Wingdings" panose="05000000000000000000" pitchFamily="2" charset="2"/>
              <a:buChar char="v"/>
            </a:pPr>
            <a:r>
              <a:rPr lang="en-US" sz="1500" b="1" dirty="0">
                <a:solidFill>
                  <a:srgbClr val="FF0000"/>
                </a:solidFill>
                <a:latin typeface="Arial"/>
              </a:rPr>
              <a:t>Lots of Data is not the same as Big Data</a:t>
            </a:r>
            <a:endParaRPr lang="en-US" sz="1500" b="1" dirty="0">
              <a:solidFill>
                <a:prstClr val="black"/>
              </a:solidFill>
              <a:latin typeface="Arial"/>
            </a:endParaRPr>
          </a:p>
        </p:txBody>
      </p:sp>
      <p:pic>
        <p:nvPicPr>
          <p:cNvPr id="19" name="Picture 18">
            <a:extLst>
              <a:ext uri="{FF2B5EF4-FFF2-40B4-BE49-F238E27FC236}">
                <a16:creationId xmlns:a16="http://schemas.microsoft.com/office/drawing/2014/main" id="{C0ABA431-AE98-46F0-9166-0A5EB63FA1A0}"/>
              </a:ext>
            </a:extLst>
          </p:cNvPr>
          <p:cNvPicPr>
            <a:picLocks noChangeAspect="1"/>
          </p:cNvPicPr>
          <p:nvPr/>
        </p:nvPicPr>
        <p:blipFill>
          <a:blip r:embed="rId7"/>
          <a:stretch>
            <a:fillRect/>
          </a:stretch>
        </p:blipFill>
        <p:spPr>
          <a:xfrm>
            <a:off x="880385" y="4222191"/>
            <a:ext cx="1287230" cy="859057"/>
          </a:xfrm>
          <a:prstGeom prst="rect">
            <a:avLst/>
          </a:prstGeom>
          <a:ln w="57150">
            <a:solidFill>
              <a:srgbClr val="0070C0"/>
            </a:solidFill>
          </a:ln>
        </p:spPr>
      </p:pic>
      <p:sp>
        <p:nvSpPr>
          <p:cNvPr id="14" name="Double Bracket 13">
            <a:extLst>
              <a:ext uri="{FF2B5EF4-FFF2-40B4-BE49-F238E27FC236}">
                <a16:creationId xmlns:a16="http://schemas.microsoft.com/office/drawing/2014/main" id="{679A3B0C-37A9-45FB-8BBD-44C779D7DE1D}"/>
              </a:ext>
            </a:extLst>
          </p:cNvPr>
          <p:cNvSpPr/>
          <p:nvPr/>
        </p:nvSpPr>
        <p:spPr>
          <a:xfrm>
            <a:off x="6671155" y="1586176"/>
            <a:ext cx="246850" cy="177566"/>
          </a:xfrm>
          <a:prstGeom prst="bracketPair">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141EB12A-E988-431B-A2F9-1E7FF28D019F}"/>
              </a:ext>
            </a:extLst>
          </p:cNvPr>
          <p:cNvPicPr>
            <a:picLocks noChangeAspect="1"/>
          </p:cNvPicPr>
          <p:nvPr/>
        </p:nvPicPr>
        <p:blipFill>
          <a:blip r:embed="rId8"/>
          <a:stretch>
            <a:fillRect/>
          </a:stretch>
        </p:blipFill>
        <p:spPr>
          <a:xfrm>
            <a:off x="7176202" y="4257813"/>
            <a:ext cx="1087414" cy="859057"/>
          </a:xfrm>
          <a:prstGeom prst="rect">
            <a:avLst/>
          </a:prstGeom>
          <a:ln w="28575">
            <a:solidFill>
              <a:srgbClr val="00B050"/>
            </a:solidFill>
          </a:ln>
        </p:spPr>
      </p:pic>
    </p:spTree>
    <p:extLst>
      <p:ext uri="{BB962C8B-B14F-4D97-AF65-F5344CB8AC3E}">
        <p14:creationId xmlns:p14="http://schemas.microsoft.com/office/powerpoint/2010/main" val="156910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Arial" pitchFamily="34" charset="0"/>
                <a:cs typeface="Arial" pitchFamily="34" charset="0"/>
              </a:rPr>
              <a:t>Readings Due Class 2: Introduction</a:t>
            </a:r>
          </a:p>
        </p:txBody>
      </p:sp>
      <p:graphicFrame>
        <p:nvGraphicFramePr>
          <p:cNvPr id="6" name="Table 5"/>
          <p:cNvGraphicFramePr>
            <a:graphicFrameLocks noGrp="1"/>
          </p:cNvGraphicFramePr>
          <p:nvPr>
            <p:extLst/>
          </p:nvPr>
        </p:nvGraphicFramePr>
        <p:xfrm>
          <a:off x="838200" y="1143000"/>
          <a:ext cx="7391400" cy="283972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370840">
                <a:tc>
                  <a:txBody>
                    <a:bodyPr/>
                    <a:lstStyle/>
                    <a:p>
                      <a:pPr algn="ctr"/>
                      <a:r>
                        <a:rPr lang="en-US" sz="1200" b="1" dirty="0"/>
                        <a:t>Readings</a:t>
                      </a:r>
                    </a:p>
                  </a:txBody>
                  <a:tcPr/>
                </a:tc>
                <a:tc>
                  <a:txBody>
                    <a:bodyPr/>
                    <a:lstStyle/>
                    <a:p>
                      <a:pPr algn="ctr"/>
                      <a:r>
                        <a:rPr lang="en-US" sz="1200" b="1" dirty="0"/>
                        <a:t>Discussion</a:t>
                      </a:r>
                      <a:r>
                        <a:rPr lang="en-US" sz="1200" b="1" baseline="0" dirty="0"/>
                        <a:t> Leaders</a:t>
                      </a:r>
                      <a:endParaRPr lang="en-US" sz="1200" b="1" dirty="0"/>
                    </a:p>
                  </a:txBody>
                  <a:tcPr/>
                </a:tc>
                <a:extLst>
                  <a:ext uri="{0D108BD9-81ED-4DB2-BD59-A6C34878D82A}">
                    <a16:rowId xmlns:a16="http://schemas.microsoft.com/office/drawing/2014/main" val="10000"/>
                  </a:ext>
                </a:extLst>
              </a:tr>
              <a:tr h="370840">
                <a:tc>
                  <a:txBody>
                    <a:bodyPr/>
                    <a:lstStyle/>
                    <a:p>
                      <a:r>
                        <a:rPr lang="en-US" sz="1200" b="1" baseline="0" dirty="0">
                          <a:solidFill>
                            <a:srgbClr val="FF0000"/>
                          </a:solidFill>
                        </a:rPr>
                        <a:t>Lin &amp; </a:t>
                      </a:r>
                      <a:r>
                        <a:rPr lang="en-US" sz="1200" b="1" baseline="0" dirty="0" err="1">
                          <a:solidFill>
                            <a:srgbClr val="FF0000"/>
                          </a:solidFill>
                        </a:rPr>
                        <a:t>Ryaboy</a:t>
                      </a:r>
                      <a:r>
                        <a:rPr lang="en-US" sz="1200" b="1" baseline="0" dirty="0">
                          <a:solidFill>
                            <a:srgbClr val="FF0000"/>
                          </a:solidFill>
                        </a:rPr>
                        <a:t>, “Scaling Big Data Mining Infrastructure: The Twitter Experience”, SIGKDD Explorations, V14 I2 </a:t>
                      </a:r>
                      <a:r>
                        <a:rPr lang="en-US" sz="1200" b="1" dirty="0">
                          <a:solidFill>
                            <a:srgbClr val="FF0000"/>
                          </a:solidFill>
                          <a:hlinkClick r:id="rId2"/>
                        </a:rPr>
                        <a:t>http://www.kdd.org/sites/default/files/issues/14-2-2012-12/V14-02-02-Lin.pdf</a:t>
                      </a:r>
                      <a:endParaRPr lang="en-US" sz="1200" b="1" dirty="0">
                        <a:solidFill>
                          <a:srgbClr val="FF0000"/>
                        </a:solidFill>
                      </a:endParaRPr>
                    </a:p>
                    <a:p>
                      <a:r>
                        <a:rPr lang="en-US" sz="1200" b="1" dirty="0">
                          <a:solidFill>
                            <a:srgbClr val="FF0000"/>
                          </a:solidFill>
                        </a:rPr>
                        <a:t>http://kdd.org/exploration_files/V14-02-02-Lin.pdf</a:t>
                      </a:r>
                    </a:p>
                  </a:txBody>
                  <a:tcPr/>
                </a:tc>
                <a:tc>
                  <a:txBody>
                    <a:bodyPr/>
                    <a:lstStyle/>
                    <a:p>
                      <a:endParaRPr lang="en-US" sz="1200" b="1" dirty="0"/>
                    </a:p>
                  </a:txBody>
                  <a:tcPr/>
                </a:tc>
                <a:extLst>
                  <a:ext uri="{0D108BD9-81ED-4DB2-BD59-A6C34878D82A}">
                    <a16:rowId xmlns:a16="http://schemas.microsoft.com/office/drawing/2014/main" val="10002"/>
                  </a:ext>
                </a:extLst>
              </a:tr>
              <a:tr h="370840">
                <a:tc>
                  <a:txBody>
                    <a:bodyPr/>
                    <a:lstStyle/>
                    <a:p>
                      <a:r>
                        <a:rPr lang="en-US" sz="1200" b="1" dirty="0">
                          <a:solidFill>
                            <a:srgbClr val="FF0000"/>
                          </a:solidFill>
                        </a:rPr>
                        <a:t>McKinsey Global</a:t>
                      </a:r>
                      <a:r>
                        <a:rPr lang="en-US" sz="1200" b="1" baseline="0" dirty="0">
                          <a:solidFill>
                            <a:srgbClr val="FF0000"/>
                          </a:solidFill>
                        </a:rPr>
                        <a:t> Institute, “Big Data: The next frontier for innovation, competition, and productivity”, 2011 </a:t>
                      </a:r>
                      <a:r>
                        <a:rPr lang="en-US" sz="1200" b="1" dirty="0">
                          <a:hlinkClick r:id="rId3"/>
                        </a:rPr>
                        <a:t>http://www.mckinsey.com/Search.aspx?q=big%20data%20the%20next%20frontier%20for%20innovation%20competition%20and%20productivity&amp;l=Insights%20%26%20Publications</a:t>
                      </a:r>
                      <a:endParaRPr lang="en-US" sz="1200" b="1" dirty="0"/>
                    </a:p>
                  </a:txBody>
                  <a:tcPr/>
                </a:tc>
                <a:tc>
                  <a:txBody>
                    <a:bodyPr/>
                    <a:lstStyle/>
                    <a:p>
                      <a:endParaRPr lang="en-US" sz="1200" b="1" dirty="0"/>
                    </a:p>
                  </a:txBody>
                  <a:tcPr/>
                </a:tc>
                <a:extLst>
                  <a:ext uri="{0D108BD9-81ED-4DB2-BD59-A6C34878D82A}">
                    <a16:rowId xmlns:a16="http://schemas.microsoft.com/office/drawing/2014/main" val="10003"/>
                  </a:ext>
                </a:extLst>
              </a:tr>
              <a:tr h="370840">
                <a:tc>
                  <a:txBody>
                    <a:bodyPr/>
                    <a:lstStyle/>
                    <a:p>
                      <a:r>
                        <a:rPr lang="en-US" sz="1200" b="1" dirty="0">
                          <a:solidFill>
                            <a:schemeClr val="tx1"/>
                          </a:solidFill>
                        </a:rPr>
                        <a:t>BIG – Big Data Technical Working Groups White Paper   5/2014</a:t>
                      </a:r>
                      <a:endParaRPr lang="en-US" sz="1200" b="1" dirty="0">
                        <a:solidFill>
                          <a:schemeClr val="tx1"/>
                        </a:solidFill>
                        <a:hlinkClick r:id="rId4"/>
                      </a:endParaRPr>
                    </a:p>
                    <a:p>
                      <a:r>
                        <a:rPr lang="en-US" sz="1200" b="1" dirty="0">
                          <a:hlinkClick r:id="rId4"/>
                        </a:rPr>
                        <a:t>http://big-project.eu/sites/default/files/BIG_D2_2_2.pdf</a:t>
                      </a:r>
                      <a:r>
                        <a:rPr lang="en-US" sz="1200" b="1" dirty="0"/>
                        <a:t> </a:t>
                      </a:r>
                    </a:p>
                  </a:txBody>
                  <a:tcPr/>
                </a:tc>
                <a:tc>
                  <a:txBody>
                    <a:bodyPr/>
                    <a:lstStyle/>
                    <a:p>
                      <a:endParaRPr lang="en-US" sz="1200" b="1" dirty="0"/>
                    </a:p>
                  </a:txBody>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12"/>
          </p:nvPr>
        </p:nvSpPr>
        <p:spPr/>
        <p:txBody>
          <a:bodyPr/>
          <a:lstStyle/>
          <a:p>
            <a:fld id="{15E3B666-2228-44FF-B2B4-4EC568F9D43D}" type="slidenum">
              <a:rPr lang="en-US" smtClean="0"/>
              <a:t>8</a:t>
            </a:fld>
            <a:endParaRPr lang="en-US"/>
          </a:p>
        </p:txBody>
      </p:sp>
    </p:spTree>
    <p:extLst>
      <p:ext uri="{BB962C8B-B14F-4D97-AF65-F5344CB8AC3E}">
        <p14:creationId xmlns:p14="http://schemas.microsoft.com/office/powerpoint/2010/main" val="90755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Arial" pitchFamily="34" charset="0"/>
                <a:cs typeface="Arial" pitchFamily="34" charset="0"/>
              </a:rPr>
              <a:t>Sources Due Class 3: Scale</a:t>
            </a:r>
          </a:p>
        </p:txBody>
      </p:sp>
      <p:graphicFrame>
        <p:nvGraphicFramePr>
          <p:cNvPr id="6" name="Table 5"/>
          <p:cNvGraphicFramePr>
            <a:graphicFrameLocks noGrp="1"/>
          </p:cNvGraphicFramePr>
          <p:nvPr>
            <p:extLst/>
          </p:nvPr>
        </p:nvGraphicFramePr>
        <p:xfrm>
          <a:off x="838200" y="1397000"/>
          <a:ext cx="7391400" cy="274828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70840">
                <a:tc>
                  <a:txBody>
                    <a:bodyPr/>
                    <a:lstStyle/>
                    <a:p>
                      <a:pPr algn="ctr"/>
                      <a:r>
                        <a:rPr lang="en-US" sz="1600" b="1" dirty="0"/>
                        <a:t>Readings</a:t>
                      </a:r>
                    </a:p>
                  </a:txBody>
                  <a:tcPr/>
                </a:tc>
                <a:tc>
                  <a:txBody>
                    <a:bodyPr/>
                    <a:lstStyle/>
                    <a:p>
                      <a:pPr algn="ctr"/>
                      <a:r>
                        <a:rPr lang="en-US" sz="1600" b="1" dirty="0"/>
                        <a:t>Discussion</a:t>
                      </a:r>
                      <a:r>
                        <a:rPr lang="en-US" sz="1600" b="1" baseline="0" dirty="0"/>
                        <a:t> Leaders</a:t>
                      </a:r>
                      <a:endParaRPr lang="en-US" sz="1600" b="1" dirty="0"/>
                    </a:p>
                  </a:txBody>
                  <a:tcPr/>
                </a:tc>
                <a:extLst>
                  <a:ext uri="{0D108BD9-81ED-4DB2-BD59-A6C34878D82A}">
                    <a16:rowId xmlns:a16="http://schemas.microsoft.com/office/drawing/2014/main" val="10000"/>
                  </a:ext>
                </a:extLst>
              </a:tr>
              <a:tr h="370840">
                <a:tc>
                  <a:txBody>
                    <a:bodyPr/>
                    <a:lstStyle/>
                    <a:p>
                      <a:r>
                        <a:rPr lang="en-US" sz="1600" b="1" dirty="0">
                          <a:solidFill>
                            <a:srgbClr val="FF0000"/>
                          </a:solidFill>
                        </a:rPr>
                        <a:t>Dean &amp; </a:t>
                      </a:r>
                      <a:r>
                        <a:rPr lang="en-US" sz="1600" b="1" dirty="0" err="1">
                          <a:solidFill>
                            <a:srgbClr val="FF0000"/>
                          </a:solidFill>
                        </a:rPr>
                        <a:t>Ghemawat</a:t>
                      </a:r>
                      <a:r>
                        <a:rPr lang="en-US" sz="1600" b="1" dirty="0">
                          <a:solidFill>
                            <a:srgbClr val="FF0000"/>
                          </a:solidFill>
                        </a:rPr>
                        <a:t>, “</a:t>
                      </a:r>
                      <a:r>
                        <a:rPr lang="en-US" sz="1600" b="1" dirty="0" err="1">
                          <a:solidFill>
                            <a:srgbClr val="FF0000"/>
                          </a:solidFill>
                        </a:rPr>
                        <a:t>MapReduce:Simplified</a:t>
                      </a:r>
                      <a:r>
                        <a:rPr lang="en-US" sz="1600" b="1" dirty="0">
                          <a:solidFill>
                            <a:srgbClr val="FF0000"/>
                          </a:solidFill>
                        </a:rPr>
                        <a:t> Data Processing on Large Clusters”, </a:t>
                      </a:r>
                      <a:r>
                        <a:rPr lang="en-US" sz="1600" b="1" dirty="0">
                          <a:solidFill>
                            <a:srgbClr val="FF0000"/>
                          </a:solidFill>
                          <a:hlinkClick r:id="rId3"/>
                        </a:rPr>
                        <a:t>http://static.googleusercontent.com/media/research.google.com/en/us/archive/mapreduce-osdi04.pdf</a:t>
                      </a:r>
                      <a:r>
                        <a:rPr lang="en-US" sz="1600" b="1" dirty="0">
                          <a:solidFill>
                            <a:srgbClr val="FF0000"/>
                          </a:solidFill>
                        </a:rPr>
                        <a:t>, 2004</a:t>
                      </a:r>
                    </a:p>
                  </a:txBody>
                  <a:tcPr/>
                </a:tc>
                <a:tc>
                  <a:txBody>
                    <a:bodyPr/>
                    <a:lstStyle/>
                    <a:p>
                      <a:endParaRPr lang="en-US" sz="1600" b="1" dirty="0"/>
                    </a:p>
                  </a:txBody>
                  <a:tcPr/>
                </a:tc>
                <a:extLst>
                  <a:ext uri="{0D108BD9-81ED-4DB2-BD59-A6C34878D82A}">
                    <a16:rowId xmlns:a16="http://schemas.microsoft.com/office/drawing/2014/main" val="10001"/>
                  </a:ext>
                </a:extLst>
              </a:tr>
              <a:tr h="370840">
                <a:tc>
                  <a:txBody>
                    <a:bodyPr/>
                    <a:lstStyle/>
                    <a:p>
                      <a:r>
                        <a:rPr lang="en-US" sz="1600" b="1" dirty="0" err="1">
                          <a:solidFill>
                            <a:srgbClr val="FF0000"/>
                          </a:solidFill>
                        </a:rPr>
                        <a:t>Ghemawat</a:t>
                      </a:r>
                      <a:r>
                        <a:rPr lang="en-US" sz="1600" b="1" dirty="0">
                          <a:solidFill>
                            <a:srgbClr val="FF0000"/>
                          </a:solidFill>
                        </a:rPr>
                        <a:t>, et al, “Google File System”, </a:t>
                      </a:r>
                      <a:r>
                        <a:rPr lang="en-US" sz="1600" b="1" dirty="0">
                          <a:solidFill>
                            <a:srgbClr val="FF0000"/>
                          </a:solidFill>
                          <a:hlinkClick r:id="rId4"/>
                        </a:rPr>
                        <a:t>http://static.googleusercontent.com/media/research.google.com/en/us/archive/gfs-sosp2003.pdf</a:t>
                      </a:r>
                      <a:r>
                        <a:rPr lang="en-US" sz="1600" b="1" dirty="0">
                          <a:solidFill>
                            <a:srgbClr val="FF0000"/>
                          </a:solidFill>
                        </a:rPr>
                        <a:t> , 2003</a:t>
                      </a:r>
                    </a:p>
                  </a:txBody>
                  <a:tcPr/>
                </a:tc>
                <a:tc>
                  <a:txBody>
                    <a:bodyPr/>
                    <a:lstStyle/>
                    <a:p>
                      <a:endParaRPr lang="en-US" sz="1600" b="1"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15E3B666-2228-44FF-B2B4-4EC568F9D43D}" type="slidenum">
              <a:rPr lang="en-US" smtClean="0"/>
              <a:t>9</a:t>
            </a:fld>
            <a:endParaRPr lang="en-US"/>
          </a:p>
        </p:txBody>
      </p:sp>
    </p:spTree>
    <p:extLst>
      <p:ext uri="{BB962C8B-B14F-4D97-AF65-F5344CB8AC3E}">
        <p14:creationId xmlns:p14="http://schemas.microsoft.com/office/powerpoint/2010/main" val="4187208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21352</TotalTime>
  <Words>4923</Words>
  <Application>Microsoft Office PowerPoint</Application>
  <PresentationFormat>On-screen Show (4:3)</PresentationFormat>
  <Paragraphs>749</Paragraphs>
  <Slides>79</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79</vt:i4>
      </vt:variant>
    </vt:vector>
  </HeadingPairs>
  <TitlesOfParts>
    <vt:vector size="88" baseType="lpstr">
      <vt:lpstr>Arial</vt:lpstr>
      <vt:lpstr>Calibri</vt:lpstr>
      <vt:lpstr>Century Gothic</vt:lpstr>
      <vt:lpstr>Helvetica Neue Light</vt:lpstr>
      <vt:lpstr>Times New Roman</vt:lpstr>
      <vt:lpstr>Wingdings</vt:lpstr>
      <vt:lpstr>Office Theme</vt:lpstr>
      <vt:lpstr>Content - No Photos</vt:lpstr>
      <vt:lpstr>Blanks</vt:lpstr>
      <vt:lpstr>PowerPoint Presentation</vt:lpstr>
      <vt:lpstr>How Should I Think About Big Data? Picture from GitHub [https://github.com/hadoop-illuminated/hadoop-book] </vt:lpstr>
      <vt:lpstr>Course Information</vt:lpstr>
      <vt:lpstr>Course Information</vt:lpstr>
      <vt:lpstr>Course Information</vt:lpstr>
      <vt:lpstr>Team Pictures Teams 1 – 4 Folks (A picture of you, and your name; Optional: Your Major, Home City)</vt:lpstr>
      <vt:lpstr>KDNuggets A Good List of Free Data Sources and  A Good Source for Interesting Data Science Information</vt:lpstr>
      <vt:lpstr>Readings Due Class 2: Introduction</vt:lpstr>
      <vt:lpstr>Sources Due Class 3: Scale</vt:lpstr>
      <vt:lpstr>Project Grading</vt:lpstr>
      <vt:lpstr>Class Structure</vt:lpstr>
      <vt:lpstr>Ethics Statement “Turn it in” will likely be used to check term papers and team reports for plagerism!!</vt:lpstr>
      <vt:lpstr>Ethics Pledge</vt:lpstr>
      <vt:lpstr>Some More Multivariate Datasets</vt:lpstr>
      <vt:lpstr>Goals of this Course</vt:lpstr>
      <vt:lpstr>Course Topics</vt:lpstr>
      <vt:lpstr>http://www.hadoopsphere.com/2013/03/apache-hadoop-ecosystem-march-2013_12.html</vt:lpstr>
      <vt:lpstr>http://www.datameer.com/blog/perspectives/hadoop-ecosystem-as-of-january-2013-now-an-app.html</vt:lpstr>
      <vt:lpstr>IEEE Spectrum Programming Language Ranking:  Enterprise - Trending</vt:lpstr>
      <vt:lpstr>IEEE Spectrum Programming Language Ranking:  Enterprise - Jobs</vt:lpstr>
      <vt:lpstr>IEEE Spectrum Programming Language Ranking:  Mobile - Jobs</vt:lpstr>
      <vt:lpstr>The combination of Big Data and Mobility (Inconvenience Threshold and Half-Life of Information Value)</vt:lpstr>
      <vt:lpstr>Why should we care?</vt:lpstr>
      <vt:lpstr>PowerPoint Presentation</vt:lpstr>
      <vt:lpstr>PowerPoint Presentation</vt:lpstr>
      <vt:lpstr>PowerPoint Presentation</vt:lpstr>
      <vt:lpstr> What’s Different?  What! - Data</vt:lpstr>
      <vt:lpstr>Some Things That Make a Difference Networking</vt:lpstr>
      <vt:lpstr>Some Things That Make a Difference DATA</vt:lpstr>
      <vt:lpstr>Data Analysis Lifecycle:  IoT</vt:lpstr>
      <vt:lpstr>PowerPoint Presentation</vt:lpstr>
      <vt:lpstr>Examples of Big Data Sources: Internal/External, Signal Strength, Data Integration, MetaData Management </vt:lpstr>
      <vt:lpstr>PowerPoint Presentation</vt:lpstr>
      <vt:lpstr> What’s Different?  How! - Technology</vt:lpstr>
      <vt:lpstr>Some Things That Make a Difference Technology</vt:lpstr>
      <vt:lpstr>Map Reduce Patent</vt:lpstr>
      <vt:lpstr> A Challenging Starting Point Data Management</vt:lpstr>
      <vt:lpstr>One Approach to Parallelization and Distribution</vt:lpstr>
      <vt:lpstr>Apache Spark</vt:lpstr>
      <vt:lpstr>MPP Data Architectures</vt:lpstr>
      <vt:lpstr>PowerPoint Presentation</vt:lpstr>
      <vt:lpstr>Dataflog Open Source Landscape</vt:lpstr>
      <vt:lpstr>IDC – Adoption by Industry (2013) http://www.bmc.com/blogs/common-challenges-with-big-data-deployments/ </vt:lpstr>
      <vt:lpstr>PowerPoint Presentation</vt:lpstr>
      <vt:lpstr>PowerPoint Presentation</vt:lpstr>
      <vt:lpstr>PowerPoint Presentation</vt:lpstr>
      <vt:lpstr>PowerPoint Presentation</vt:lpstr>
      <vt:lpstr>Does Scale Matter (NLP): Scaling to very, very large corpora for natural language disambiguation:  Banko and Brill http://www.aclweb.org/anthology/P01-1005</vt:lpstr>
      <vt:lpstr>Another View of Scale (GPU) https://www.nvidia.com/object/data-science-analytics-database.html</vt:lpstr>
      <vt:lpstr>Thinking About Scale Power Law</vt:lpstr>
      <vt:lpstr>Impact of Scale:  A Example of Classification Performance Results #3 Study by: Prashanth Ashok Ramkumar, Ram Kharawala, Qing Wei</vt:lpstr>
      <vt:lpstr>So What Can One Do About Scale?</vt:lpstr>
      <vt:lpstr>One Approach to Parallelization and Distribution</vt:lpstr>
      <vt:lpstr>UCB BDAS  http://blog.andreamostosi.name/ </vt:lpstr>
      <vt:lpstr>Back to Basics Definitions</vt:lpstr>
      <vt:lpstr>Definitions of Big Data</vt:lpstr>
      <vt:lpstr>Big Data 1880</vt:lpstr>
      <vt:lpstr>Big Data 2000 BC</vt:lpstr>
      <vt:lpstr>A really big data problem Checkers Solved</vt:lpstr>
      <vt:lpstr>A really big data problem Unsolved - Decryption</vt:lpstr>
      <vt:lpstr>Data Lifecycle</vt:lpstr>
      <vt:lpstr>PowerPoint Presentation</vt:lpstr>
      <vt:lpstr>Data Analytics Lifecycle</vt:lpstr>
      <vt:lpstr>Data Analytics Production Lifecycle</vt:lpstr>
      <vt:lpstr>Big Data Movement </vt:lpstr>
      <vt:lpstr>PowerPoint Presentation</vt:lpstr>
      <vt:lpstr>What Does “Big” Look Like?</vt:lpstr>
      <vt:lpstr>Getting a feel for the technology </vt:lpstr>
      <vt:lpstr>Word Counting An Analogy</vt:lpstr>
      <vt:lpstr>Word Counting An Analogy</vt:lpstr>
      <vt:lpstr>Word Counting An Analogy</vt:lpstr>
      <vt:lpstr>Word Counting An Analogy  -  Software</vt:lpstr>
      <vt:lpstr>Word Counting An Analogy</vt:lpstr>
      <vt:lpstr>Word Counting Counting the occurences of “foo”</vt:lpstr>
      <vt:lpstr>Word Counting A slightly different problem</vt:lpstr>
      <vt:lpstr>Word Counting A slightly different problem</vt:lpstr>
      <vt:lpstr>Word Counting Counting the number of “foo”s and “bar”s</vt:lpstr>
      <vt:lpstr>Word Counting Counting the number of “foo”s and “bar”s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lastModifiedBy>David Belanger</cp:lastModifiedBy>
  <cp:revision>10</cp:revision>
  <cp:lastPrinted>2019-01-15T17:47:23Z</cp:lastPrinted>
  <dcterms:created xsi:type="dcterms:W3CDTF">2018-08-06T20:02:30Z</dcterms:created>
  <dcterms:modified xsi:type="dcterms:W3CDTF">2019-01-23T13:11:53Z</dcterms:modified>
</cp:coreProperties>
</file>